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6" r:id="rId11"/>
    <p:sldId id="278" r:id="rId12"/>
    <p:sldId id="267" r:id="rId13"/>
    <p:sldId id="268" r:id="rId14"/>
    <p:sldId id="269" r:id="rId15"/>
    <p:sldId id="280" r:id="rId16"/>
    <p:sldId id="271" r:id="rId17"/>
    <p:sldId id="272" r:id="rId18"/>
    <p:sldId id="273" r:id="rId19"/>
    <p:sldId id="274" r:id="rId20"/>
    <p:sldId id="275" r:id="rId21"/>
    <p:sldId id="279" r:id="rId22"/>
    <p:sldId id="276" r:id="rId23"/>
    <p:sldId id="281" r:id="rId24"/>
    <p:sldId id="282" r:id="rId25"/>
    <p:sldId id="283" r:id="rId26"/>
    <p:sldId id="284" r:id="rId27"/>
    <p:sldId id="285" r:id="rId28"/>
    <p:sldId id="286"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605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Presentar el objetivo: recorrer el código real del frontend de estudiante. No es teoría nueva, es ver la teoría de la presentación de fundamentos funcionando en un proyecto que conecta con el backend que ya conocen.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5 minutos restantes son para dejar el entorno corriendo (siguiente diapositiva).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Verificar que el backend responde en el navegador: http://localhost:8080/api/estudiante/usuarios. Si el backend no tiene CORS (versión vieja), el navegador bloquea las peticiones: reiniciarlo con el código nuevo.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 guía del bloque: el componente no sabe de URLs, el servicio no sabe de HTML y el modelo no hace nada, solo describe.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Recorrer las cinco piezas abriendo cada archivo: usuario-list.component.ts, usuario.service.ts, UsuarioController.java en el backend, de nuevo el subscribe y finalmente el template. El modelo (siguiente diapositiva) es lo que hace que todo esto esté tipado.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Demostración: cambiar en el template u.correo por u.mail y mostrar que el compilador lo marca antes de ejecutar. El modelo no genera código JavaScript ni guarda datos; solo describe la forma de los datos que circulan.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providedIn root: una sola instancia para toda la app, igual que un bean singleton de Spring. inject(HttpClient) es la inyección de dependencias. El componente nunca hace new UsuarioService(). La URL base sale de environment.apiUrl: en desarrollo http://localhost:8080/api/estudiante, en producción /api/estudiante.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modo presentación los pasos aparecen uno a uno. Hacerlo con la pestaña Network abierta. Paso 2: el Observable es perezoso, todavía no hay petición. Paso 3: al suscribirse sale el GET. Pasos 5 y 6: los signals avisan a Angular qué cambió; la app es zoneless, sin set() la pantalla no se entera. Paso 7: apagar el backend y recargar para ver el error: status 0, mensajeDeError lo traduce a «No hay conexión con el servidor».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Demostración en vivo: comentar el .subscribe(...) en load(), guardar y mostrar que la pestaña Network queda vacía y la pantalla se queda en «Cargando…». Para ir más allá: en /clases?usuarioId=1 el filtro usa switchMap, que cancela la petición anterior si el filtro cambia antes de que responda.</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Recordar la teoría: en una SPA el navegador solo carga index.html una vez. El router usa la History API para cambiar la URL sin pedir otra página al servidor.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A641-898E-6EFC-C1BA-621281C155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B58D7-715B-360F-F5A7-7C29513BF2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F2A0F8-C989-7858-F783-1AA834ADF801}"/>
              </a:ext>
            </a:extLst>
          </p:cNvPr>
          <p:cNvSpPr>
            <a:spLocks noGrp="1"/>
          </p:cNvSpPr>
          <p:nvPr>
            <p:ph type="body" idx="1"/>
          </p:nvPr>
        </p:nvSpPr>
        <p:spPr/>
        <p:txBody>
          <a:bodyPr/>
          <a:lstStyle/>
          <a:p>
            <a:r>
              <a:rPr lang="en-US" dirty="0"/>
              <a:t>loadChildren y loadComponent hacen lazy loading: el código de estudiantes solo se descarga al entrar a /usuarios. Mostrarlo en Network: aparece un chunk-….js nuevo al navegar. La ruta comodín ** siempre va al final. El mismo componente de formulario sirve para nuevo y para editar.</a:t>
            </a:r>
          </a:p>
        </p:txBody>
      </p:sp>
      <p:sp>
        <p:nvSpPr>
          <p:cNvPr id="4" name="Slide Number Placeholder 3">
            <a:extLst>
              <a:ext uri="{FF2B5EF4-FFF2-40B4-BE49-F238E27FC236}">
                <a16:creationId xmlns:a16="http://schemas.microsoft.com/office/drawing/2014/main" id="{FF794837-9C00-135F-4055-C462916A0CB7}"/>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469635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loadChildren y loadComponent hacen lazy loading: el código de estudiantes solo se descarga al entrar a /usuarios. Mostrarlo en Network: aparece un chunk-….js nuevo al navegar. La ruta comodín ** siempre va al final. El mismo componente de formulario sirve para nuevo y para editar.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Escribir cada URL en el navegador y mostrar qué componente aparece. Los parámetros llegan como texto ("7"), por eso en el código se convierten con Number(...). Pregunta al grupo: ¿por qué el filtro de cursos va en la URL (?usuarioId=7) y no en una variable del componente? Respuesta: se puede recargar y compartir el enlace sin perder el filtro.</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withComponentInputBinding hace que los parámetros de ruta y los query params lleguen solos como input() del componente. Demostración del href: cambiar un routerLink por href, navegar y mostrar en Network que se vuelve a descargar todo. En producción la app vive en desarrolloweb.click/estudiante/ gracias al baseHref; las rutas del código no cambian.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al grupo: ¿por qué «el correo ya existe» no se puede validar con un Validator de Angular? Porque el cliente no conoce todos los correos de la base; solo el backend puede consultarlo. Demostración: mandar un POST con Postman saltándose el formulario y ver que el backend responde 400.</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Abrir /ejemplos/formulario en el navegador y el archivo en el editor. Es la versión mínima: las pantallas reales de estudiantes usan FormBuilder (un atajo para escribir lo mismo), modo edición y errores por campo del backend. Mostrar en Network el POST /api/estudiante/usuarios al guardar.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Demostración: pulsar Guardar con todo vacío (aparecen los dos errores), escribir un correo inválido, corregirlo y guardar. Repetir con el mismo correo para ver el 409: el mensaje lo envía el backend.</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nombres de los controles (nombre, correo) se eligieron iguales a los del DTO UsuarioRequest de Spring: por eso el objeto de getRawValue() se envía tal cual, sin convertir nada. Si un control se llamara email, Jackson no lo reconocería y el backend respondería 400 porque correo llegaría vacío. Demostración: en Network, abrir el POST y mirar la pestaña Payload: es exactamente el objeto del paso 2. El componente no sabe la URL; solo llama a service.create.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Demostración en el navegador: abrir /usuarios/nuevo, pulsar Guardar con el formulario vacío (aparecen todos los errores por markAllAsTouched), escribir un correo inválido y salir del campo. Mostrar errores solo cuando touched evita llenar de rojo un formulario recién abierto.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Demostración del 409: crear dos veces un estudiante con el mismo correo, también cambiando mayúsculas (Ana@... y ana@...): el backend guarda el correo en minúsculas, así que lo detecta. mensajeDeError y erroresPorCampo están en core/api-error.ts y se reutilizan en los dos formularios.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el formulario se repetía el mismo bloque de errores en cada campo. Lo sacamos a FieldErrorComponent y ahora lo usan los dos formularios.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Abrir /ejemplos/componentes: aparecen los estudiantes reales de la base. El mismo componente hijo se dibuja una vez por estudiante; cada tarjeta recibe un usuario distinto. Al pulsar Seleccionar, el hijo avisa al padre y el padre muestra «Seleccionaste a …».</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se olvida el paso 2, Angular no reconoce la etiqueta app-tarjeta-usuario y el compilador lo marca como error. [usuario]="u" pasa la variable u del @for; usuario="Ana" pasaría el texto literal "Ana". La sintaxis con decoradores (@Input() usuario!: Usuario) hace lo mismo; input() es la forma actual.</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templateUrl apunta al archivo HTML del mismo componente. El hijo no sabe de dónde vienen los datos ni qué hará el padre con el evento: solo muestra y avisa. Por eso se puede reutilizar en cualquier pantalla que tenga un Usuario.</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imports: [TarjetaUsuarioComponent] es lo que permite usar la etiqueta app-tarjeta-usuario en el HTML del padre. [usuario]="u" entrega a cada tarjeta el estudiante de la vuelta del @for. (seleccionar) escucha el output del hijo; $event es el usuario que el hijo pasó en emit(...), y el padre lo guarda en el signal elegido, que el @if muestra arriba.</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 10 minutos. Pasos: ng g c clases/clase-tabla, mover la tabla de clase-list.component.html al hijo, declarar los input() y el output(), importar el hijo en ClaseListComponent y usar su selector. El hijo queda como componente de presentación: no conoce el servicio ni las rutas, por eso se puede reutilizar en la ficha del estudiante.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5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446980"/>
          </a:xfrm>
          <a:prstGeom prst="rect">
            <a:avLst/>
          </a:prstGeom>
          <a:noFill/>
          <a:ln/>
        </p:spPr>
        <p:txBody>
          <a:bodyPr wrap="square" lIns="0" tIns="0" rIns="0" bIns="0" rtlCol="0" anchor="t"/>
          <a:lstStyle>
            <a:lvl1pPr marL="0" indent="0" algn="l">
              <a:lnSpc>
                <a:spcPct val="115000"/>
              </a:lnSpc>
              <a:buNone/>
              <a:defRPr lang="en-US" sz="3200" dirty="0">
                <a:solidFill>
                  <a:srgbClr val="161B2E"/>
                </a:solidFill>
                <a:latin typeface="Bricolage Grotesque" pitchFamily="34" charset="0"/>
                <a:ea typeface="Bricolage Grotesque" pitchFamily="34" charset="-122"/>
                <a:cs typeface="Bricolage Grotesque"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79501"/>
            <a:ext cx="10566400" cy="4165699"/>
          </a:xfrm>
          <a:prstGeom prst="rect">
            <a:avLst/>
          </a:prstGeom>
          <a:noFill/>
          <a:ln/>
        </p:spPr>
        <p:txBody>
          <a:bodyPr wrap="square" lIns="0" tIns="0" rIns="0" bIns="0" rtlCol="0" anchor="t"/>
          <a:lstStyle>
            <a:lvl1pPr marL="0" indent="0" algn="l">
              <a:lnSpc>
                <a:spcPct val="140000"/>
              </a:lnSpc>
              <a:buNone/>
              <a:defRPr lang="en-US" sz="1600" dirty="0">
                <a:solidFill>
                  <a:srgbClr val="161B2E"/>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5F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446980"/>
          </a:xfrm>
          <a:prstGeom prst="rect">
            <a:avLst/>
          </a:prstGeom>
          <a:noFill/>
          <a:ln/>
        </p:spPr>
        <p:txBody>
          <a:bodyPr wrap="square" lIns="0" tIns="0" rIns="0" bIns="0" rtlCol="0" anchor="t"/>
          <a:lstStyle>
            <a:lvl1pPr marL="0" indent="0" algn="l">
              <a:lnSpc>
                <a:spcPct val="115000"/>
              </a:lnSpc>
              <a:buNone/>
              <a:defRPr lang="en-US" sz="3200" dirty="0">
                <a:solidFill>
                  <a:srgbClr val="161B2E"/>
                </a:solidFill>
                <a:latin typeface="Bricolage Grotesque" pitchFamily="34" charset="0"/>
                <a:ea typeface="Bricolage Grotesque" pitchFamily="34" charset="-122"/>
                <a:cs typeface="Bricolage Grotesque"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79501"/>
            <a:ext cx="10566400" cy="4165699"/>
          </a:xfrm>
          <a:prstGeom prst="rect">
            <a:avLst/>
          </a:prstGeom>
          <a:noFill/>
          <a:ln/>
        </p:spPr>
        <p:txBody>
          <a:bodyPr wrap="square" lIns="0" tIns="0" rIns="0" bIns="0" rtlCol="0" anchor="t"/>
          <a:lstStyle>
            <a:lvl1pPr marL="0" indent="0" algn="l">
              <a:lnSpc>
                <a:spcPct val="140000"/>
              </a:lnSpc>
              <a:buNone/>
              <a:defRPr lang="en-US" sz="1600" dirty="0">
                <a:solidFill>
                  <a:srgbClr val="161B2E"/>
                </a:solidFill>
                <a:latin typeface="JetBrains Mono" pitchFamily="34" charset="0"/>
                <a:ea typeface="JetBrains Mono" pitchFamily="34" charset="-122"/>
                <a:cs typeface="JetBrains Mon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1B2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F2B766"/>
                </a:solidFill>
                <a:latin typeface="JetBrains Mono" pitchFamily="49" charset="0"/>
                <a:ea typeface="JetBrains Mono" pitchFamily="49" charset="-122"/>
                <a:cs typeface="JetBrains Mono" pitchFamily="49" charset="-120"/>
              </a:rPr>
              <a:t>DESARROLLO WEB · FRONTEND CON ANGULAR · CLASE GUIADA</a:t>
            </a:r>
            <a:endParaRPr lang="en-US" sz="1200" dirty="0"/>
          </a:p>
        </p:txBody>
      </p:sp>
      <p:sp>
        <p:nvSpPr>
          <p:cNvPr id="3" name="Text 1"/>
          <p:cNvSpPr>
            <a:spLocks noGrp="1"/>
          </p:cNvSpPr>
          <p:nvPr>
            <p:ph type="title"/>
          </p:nvPr>
        </p:nvSpPr>
        <p:spPr>
          <a:xfrm>
            <a:off x="812800" y="1178520"/>
            <a:ext cx="10883392" cy="772120"/>
          </a:xfrm>
          <a:prstGeom prst="rect">
            <a:avLst/>
          </a:prstGeom>
          <a:noFill/>
          <a:ln/>
        </p:spPr>
        <p:txBody>
          <a:bodyPr wrap="square" lIns="0" tIns="0" rIns="0" bIns="0" rtlCol="0" anchor="t">
            <a:normAutofit/>
          </a:bodyPr>
          <a:lstStyle/>
          <a:p>
            <a:pPr marL="0" indent="0" algn="l">
              <a:lnSpc>
                <a:spcPts val="5880"/>
              </a:lnSpc>
              <a:buNone/>
            </a:pPr>
            <a:r>
              <a:rPr lang="en-US" sz="5600" b="1" i="0" dirty="0">
                <a:solidFill>
                  <a:srgbClr val="F4F5F8"/>
                </a:solidFill>
                <a:latin typeface="Bricolage Grotesque" pitchFamily="34" charset="0"/>
                <a:ea typeface="Bricolage Grotesque" pitchFamily="34" charset="-122"/>
                <a:cs typeface="Bricolage Grotesque" pitchFamily="34" charset="-120"/>
              </a:rPr>
              <a:t>Taller estudiante-front</a:t>
            </a:r>
            <a:endParaRPr lang="en-US" sz="5600" dirty="0"/>
          </a:p>
        </p:txBody>
      </p:sp>
      <p:sp>
        <p:nvSpPr>
          <p:cNvPr id="4" name="Text 2"/>
          <p:cNvSpPr/>
          <p:nvPr/>
        </p:nvSpPr>
        <p:spPr>
          <a:xfrm>
            <a:off x="812800" y="2077641"/>
            <a:ext cx="850265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C3C8DC"/>
                </a:solidFill>
                <a:latin typeface="IBM Plex Sans" pitchFamily="34" charset="0"/>
                <a:ea typeface="IBM Plex Sans" pitchFamily="34" charset="-122"/>
                <a:cs typeface="IBM Plex Sans" pitchFamily="34" charset="-120"/>
              </a:rPr>
              <a:t>Cómo viaja un dato desde la API hasta la pantalla, cómo navegamos, cómo validamos un formulario y cómo un componente usa a otro.</a:t>
            </a:r>
            <a:endParaRPr lang="en-US" sz="2000" dirty="0"/>
          </a:p>
        </p:txBody>
      </p:sp>
      <p:sp>
        <p:nvSpPr>
          <p:cNvPr id="5" name="Text 3"/>
          <p:cNvSpPr/>
          <p:nvPr/>
        </p:nvSpPr>
        <p:spPr>
          <a:xfrm>
            <a:off x="812800" y="5679480"/>
            <a:ext cx="3363020" cy="365720"/>
          </a:xfrm>
          <a:prstGeom prst="roundRect">
            <a:avLst>
              <a:gd name="adj" fmla="val 50000"/>
            </a:avLst>
          </a:prstGeom>
          <a:solidFill>
            <a:srgbClr val="262C47"/>
          </a:solidFill>
          <a:ln/>
        </p:spPr>
        <p:txBody>
          <a:bodyPr wrap="none" lIns="0" tIns="0" rIns="0" bIns="0" rtlCol="0" anchor="ctr">
            <a:normAutofit/>
          </a:bodyPr>
          <a:lstStyle/>
          <a:p>
            <a:pPr marL="0" indent="0" algn="ctr">
              <a:lnSpc>
                <a:spcPts val="1680"/>
              </a:lnSpc>
              <a:buNone/>
            </a:pPr>
            <a:r>
              <a:rPr lang="en-US" sz="1200" dirty="0">
                <a:solidFill>
                  <a:srgbClr val="F4F5F8"/>
                </a:solidFill>
                <a:latin typeface="JetBrains Mono" pitchFamily="49" charset="0"/>
                <a:ea typeface="JetBrains Mono" pitchFamily="49" charset="-122"/>
                <a:cs typeface="JetBrains Mono" pitchFamily="49" charset="-120"/>
              </a:rPr>
              <a:t>Angular 21 · standalone · zoneless</a:t>
            </a:r>
            <a:endParaRPr lang="en-US" sz="1200" dirty="0"/>
          </a:p>
        </p:txBody>
      </p:sp>
      <p:sp>
        <p:nvSpPr>
          <p:cNvPr id="6" name="Text 4"/>
          <p:cNvSpPr/>
          <p:nvPr/>
        </p:nvSpPr>
        <p:spPr>
          <a:xfrm>
            <a:off x="4277420" y="5679480"/>
            <a:ext cx="894159" cy="365720"/>
          </a:xfrm>
          <a:prstGeom prst="roundRect">
            <a:avLst>
              <a:gd name="adj" fmla="val 50000"/>
            </a:avLst>
          </a:prstGeom>
          <a:solidFill>
            <a:srgbClr val="262C47"/>
          </a:solidFill>
          <a:ln/>
        </p:spPr>
        <p:txBody>
          <a:bodyPr wrap="none" lIns="0" tIns="0" rIns="0" bIns="0" rtlCol="0" anchor="ctr">
            <a:normAutofit/>
          </a:bodyPr>
          <a:lstStyle/>
          <a:p>
            <a:pPr marL="0" indent="0" algn="ctr">
              <a:lnSpc>
                <a:spcPts val="1680"/>
              </a:lnSpc>
              <a:buNone/>
            </a:pPr>
            <a:r>
              <a:rPr lang="en-US" sz="1200" dirty="0">
                <a:solidFill>
                  <a:srgbClr val="F4F5F8"/>
                </a:solidFill>
                <a:latin typeface="JetBrains Mono" pitchFamily="49" charset="0"/>
                <a:ea typeface="JetBrains Mono" pitchFamily="49" charset="-122"/>
                <a:cs typeface="JetBrains Mono" pitchFamily="49" charset="-120"/>
              </a:rPr>
              <a:t>signals</a:t>
            </a:r>
            <a:endParaRPr lang="en-US" sz="1200" dirty="0"/>
          </a:p>
        </p:txBody>
      </p:sp>
      <p:sp>
        <p:nvSpPr>
          <p:cNvPr id="7" name="Text 5"/>
          <p:cNvSpPr/>
          <p:nvPr/>
        </p:nvSpPr>
        <p:spPr>
          <a:xfrm>
            <a:off x="5273179" y="5679480"/>
            <a:ext cx="1625600" cy="365720"/>
          </a:xfrm>
          <a:prstGeom prst="roundRect">
            <a:avLst>
              <a:gd name="adj" fmla="val 50000"/>
            </a:avLst>
          </a:prstGeom>
          <a:solidFill>
            <a:srgbClr val="262C47"/>
          </a:solidFill>
          <a:ln/>
        </p:spPr>
        <p:txBody>
          <a:bodyPr wrap="none" lIns="0" tIns="0" rIns="0" bIns="0" rtlCol="0" anchor="ctr">
            <a:normAutofit/>
          </a:bodyPr>
          <a:lstStyle/>
          <a:p>
            <a:pPr marL="0" indent="0" algn="ctr">
              <a:lnSpc>
                <a:spcPts val="1680"/>
              </a:lnSpc>
              <a:buNone/>
            </a:pPr>
            <a:r>
              <a:rPr lang="en-US" sz="1200" dirty="0">
                <a:solidFill>
                  <a:srgbClr val="F4F5F8"/>
                </a:solidFill>
                <a:latin typeface="JetBrains Mono" pitchFamily="49" charset="0"/>
                <a:ea typeface="JetBrains Mono" pitchFamily="49" charset="-122"/>
                <a:cs typeface="JetBrains Mono" pitchFamily="49" charset="-120"/>
              </a:rPr>
              <a:t>RxJS Observable</a:t>
            </a:r>
            <a:endParaRPr lang="en-US" sz="1200" dirty="0"/>
          </a:p>
        </p:txBody>
      </p:sp>
      <p:sp>
        <p:nvSpPr>
          <p:cNvPr id="8" name="Text 6"/>
          <p:cNvSpPr/>
          <p:nvPr/>
        </p:nvSpPr>
        <p:spPr>
          <a:xfrm>
            <a:off x="7000379" y="5679480"/>
            <a:ext cx="1534220" cy="365720"/>
          </a:xfrm>
          <a:prstGeom prst="roundRect">
            <a:avLst>
              <a:gd name="adj" fmla="val 50000"/>
            </a:avLst>
          </a:prstGeom>
          <a:solidFill>
            <a:srgbClr val="262C47"/>
          </a:solidFill>
          <a:ln/>
        </p:spPr>
        <p:txBody>
          <a:bodyPr wrap="none" lIns="0" tIns="0" rIns="0" bIns="0" rtlCol="0" anchor="ctr">
            <a:normAutofit/>
          </a:bodyPr>
          <a:lstStyle/>
          <a:p>
            <a:pPr marL="0" indent="0" algn="ctr">
              <a:lnSpc>
                <a:spcPts val="1680"/>
              </a:lnSpc>
              <a:buNone/>
            </a:pPr>
            <a:r>
              <a:rPr lang="en-US" sz="1200" dirty="0">
                <a:solidFill>
                  <a:srgbClr val="F4F5F8"/>
                </a:solidFill>
                <a:latin typeface="JetBrains Mono" pitchFamily="49" charset="0"/>
                <a:ea typeface="JetBrains Mono" pitchFamily="49" charset="-122"/>
                <a:cs typeface="JetBrains Mono" pitchFamily="49" charset="-120"/>
              </a:rPr>
              <a:t>Reactive Forms</a:t>
            </a:r>
            <a:endParaRPr lang="en-US" sz="1200" dirty="0"/>
          </a:p>
        </p:txBody>
      </p:sp>
      <p:sp>
        <p:nvSpPr>
          <p:cNvPr id="9" name="Text 7"/>
          <p:cNvSpPr/>
          <p:nvPr/>
        </p:nvSpPr>
        <p:spPr>
          <a:xfrm>
            <a:off x="8636198" y="5679480"/>
            <a:ext cx="1991420" cy="365720"/>
          </a:xfrm>
          <a:prstGeom prst="roundRect">
            <a:avLst>
              <a:gd name="adj" fmla="val 50000"/>
            </a:avLst>
          </a:prstGeom>
          <a:solidFill>
            <a:srgbClr val="262C47"/>
          </a:solidFill>
          <a:ln/>
        </p:spPr>
        <p:txBody>
          <a:bodyPr wrap="none" lIns="0" tIns="0" rIns="0" bIns="0" rtlCol="0" anchor="ctr">
            <a:normAutofit/>
          </a:bodyPr>
          <a:lstStyle/>
          <a:p>
            <a:pPr marL="0" indent="0" algn="ctr">
              <a:lnSpc>
                <a:spcPts val="1680"/>
              </a:lnSpc>
              <a:buNone/>
            </a:pPr>
            <a:r>
              <a:rPr lang="en-US" sz="1200" dirty="0">
                <a:solidFill>
                  <a:srgbClr val="F4F5F8"/>
                </a:solidFill>
                <a:latin typeface="JetBrains Mono" pitchFamily="49" charset="0"/>
                <a:ea typeface="JetBrains Mono" pitchFamily="49" charset="-122"/>
                <a:cs typeface="JetBrains Mono" pitchFamily="49" charset="-120"/>
              </a:rPr>
              <a:t>API /api/estudiante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AGENDA · 1 H 40 MIN</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Cuatro bloques sobre el mismo proyecto</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92201"/>
          <a:ext cx="10553700" cy="2743200"/>
        </p:xfrm>
        <a:graphic>
          <a:graphicData uri="http://schemas.openxmlformats.org/drawingml/2006/table">
            <a:tbl>
              <a:tblPr/>
              <a:tblGrid>
                <a:gridCol w="844296">
                  <a:extLst>
                    <a:ext uri="{9D8B030D-6E8A-4147-A177-3AD203B41FA5}">
                      <a16:colId xmlns:a16="http://schemas.microsoft.com/office/drawing/2014/main" val="20000"/>
                    </a:ext>
                  </a:extLst>
                </a:gridCol>
                <a:gridCol w="3588258">
                  <a:extLst>
                    <a:ext uri="{9D8B030D-6E8A-4147-A177-3AD203B41FA5}">
                      <a16:colId xmlns:a16="http://schemas.microsoft.com/office/drawing/2014/main" val="20001"/>
                    </a:ext>
                  </a:extLst>
                </a:gridCol>
                <a:gridCol w="4854702">
                  <a:extLst>
                    <a:ext uri="{9D8B030D-6E8A-4147-A177-3AD203B41FA5}">
                      <a16:colId xmlns:a16="http://schemas.microsoft.com/office/drawing/2014/main" val="20002"/>
                    </a:ext>
                  </a:extLst>
                </a:gridCol>
                <a:gridCol w="1266444">
                  <a:extLst>
                    <a:ext uri="{9D8B030D-6E8A-4147-A177-3AD203B41FA5}">
                      <a16:colId xmlns:a16="http://schemas.microsoft.com/office/drawing/2014/main" val="20003"/>
                    </a:ext>
                  </a:extLst>
                </a:gridCol>
              </a:tblGrid>
              <a:tr h="412750">
                <a:tc>
                  <a:txBody>
                    <a:bodyPr/>
                    <a:lstStyle/>
                    <a:p>
                      <a:pPr marL="0" indent="0">
                        <a:lnSpc>
                          <a:spcPts val="2100"/>
                        </a:lnSpc>
                        <a:buNone/>
                      </a:pPr>
                      <a:r>
                        <a:rPr lang="en-US" sz="1500" b="1" dirty="0">
                          <a:solidFill>
                            <a:srgbClr val="586079"/>
                          </a:solidFill>
                          <a:latin typeface="IBM Plex Sans" pitchFamily="34" charset="0"/>
                          <a:ea typeface="IBM Plex Sans" pitchFamily="34" charset="-122"/>
                          <a:cs typeface="IBM Plex Sans" pitchFamily="34" charset="-120"/>
                        </a:rPr>
                        <a:t>#</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2100"/>
                        </a:lnSpc>
                        <a:buNone/>
                      </a:pPr>
                      <a:r>
                        <a:rPr lang="en-US" sz="1500" b="1" dirty="0">
                          <a:solidFill>
                            <a:srgbClr val="586079"/>
                          </a:solidFill>
                          <a:latin typeface="IBM Plex Sans" pitchFamily="34" charset="0"/>
                          <a:ea typeface="IBM Plex Sans" pitchFamily="34" charset="-122"/>
                          <a:cs typeface="IBM Plex Sans" pitchFamily="34" charset="-120"/>
                        </a:rPr>
                        <a:t>Bloque</a:t>
                      </a:r>
                      <a:endParaRPr lang="en-US" sz="1500" dirty="0">
                        <a:latin typeface="IBM Plex Sans" charset="0"/>
                        <a:ea typeface="IBM Plex Sans" charset="0"/>
                        <a:cs typeface="IBM Plex Sans" charset="0"/>
                      </a:endParaRPr>
                    </a:p>
                  </a:txBody>
                  <a:tcPr marL="66675" marR="66675" marT="66675" marB="66675">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2100"/>
                        </a:lnSpc>
                        <a:buNone/>
                      </a:pPr>
                      <a:r>
                        <a:rPr lang="en-US" sz="1500" b="1" dirty="0">
                          <a:solidFill>
                            <a:srgbClr val="586079"/>
                          </a:solidFill>
                          <a:latin typeface="IBM Plex Sans" pitchFamily="34" charset="0"/>
                          <a:ea typeface="IBM Plex Sans" pitchFamily="34" charset="-122"/>
                          <a:cs typeface="IBM Plex Sans" pitchFamily="34" charset="-120"/>
                        </a:rPr>
                        <a:t>Qué vamos a ver</a:t>
                      </a:r>
                      <a:endParaRPr lang="en-US" sz="1500" dirty="0">
                        <a:latin typeface="IBM Plex Sans" charset="0"/>
                        <a:ea typeface="IBM Plex Sans" charset="0"/>
                        <a:cs typeface="IBM Plex Sans" charset="0"/>
                      </a:endParaRPr>
                    </a:p>
                  </a:txBody>
                  <a:tcPr marL="66675" marR="66675" marT="66675" marB="66675">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gn="r">
                        <a:lnSpc>
                          <a:spcPts val="2100"/>
                        </a:lnSpc>
                        <a:buNone/>
                      </a:pPr>
                      <a:r>
                        <a:rPr lang="en-US" sz="1500" b="1" dirty="0">
                          <a:solidFill>
                            <a:srgbClr val="586079"/>
                          </a:solidFill>
                          <a:latin typeface="IBM Plex Sans" pitchFamily="34" charset="0"/>
                          <a:ea typeface="IBM Plex Sans" pitchFamily="34" charset="-122"/>
                          <a:cs typeface="IBM Plex Sans" pitchFamily="34" charset="-120"/>
                        </a:rPr>
                        <a:t>Min</a:t>
                      </a:r>
                      <a:endParaRPr lang="en-US" sz="1500" dirty="0">
                        <a:latin typeface="IBM Plex Sans" charset="0"/>
                        <a:ea typeface="IBM Plex Sans" charset="0"/>
                        <a:cs typeface="IBM Plex Sans" charset="0"/>
                      </a:endParaRPr>
                    </a:p>
                  </a:txBody>
                  <a:tcPr marL="66675" marR="66675" marT="66675" marB="66675">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extLst>
                  <a:ext uri="{0D108BD9-81ED-4DB2-BD59-A6C34878D82A}">
                    <a16:rowId xmlns:a16="http://schemas.microsoft.com/office/drawing/2014/main" val="10000"/>
                  </a:ext>
                </a:extLst>
              </a:tr>
              <a:tr h="679450">
                <a:tc>
                  <a:txBody>
                    <a:bodyPr/>
                    <a:lstStyle/>
                    <a:p>
                      <a:pPr marL="0" indent="0">
                        <a:lnSpc>
                          <a:spcPts val="2100"/>
                        </a:lnSpc>
                        <a:buNone/>
                      </a:pPr>
                      <a:r>
                        <a:rPr lang="en-US" sz="1500" dirty="0">
                          <a:solidFill>
                            <a:srgbClr val="3346C8"/>
                          </a:solidFill>
                          <a:latin typeface="IBM Plex Sans" pitchFamily="34" charset="0"/>
                          <a:ea typeface="IBM Plex Sans" pitchFamily="34" charset="-122"/>
                          <a:cs typeface="IBM Plex Sans" pitchFamily="34" charset="-120"/>
                        </a:rPr>
                        <a:t>01</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Servicio, Observable, modelo y componente</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Cómo llega un dato de la API a la pantalla</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gn="r">
                        <a:lnSpc>
                          <a:spcPts val="2100"/>
                        </a:lnSpc>
                        <a:buNone/>
                      </a:pPr>
                      <a:r>
                        <a:rPr lang="en-US" sz="1500" dirty="0">
                          <a:solidFill>
                            <a:srgbClr val="161B2E"/>
                          </a:solidFill>
                          <a:latin typeface="IBM Plex Sans" pitchFamily="34" charset="0"/>
                          <a:ea typeface="IBM Plex Sans" pitchFamily="34" charset="-122"/>
                          <a:cs typeface="IBM Plex Sans" pitchFamily="34" charset="-120"/>
                        </a:rPr>
                        <a:t>30</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1"/>
                  </a:ext>
                </a:extLst>
              </a:tr>
              <a:tr h="412750">
                <a:tc>
                  <a:txBody>
                    <a:bodyPr/>
                    <a:lstStyle/>
                    <a:p>
                      <a:pPr marL="0" indent="0">
                        <a:lnSpc>
                          <a:spcPts val="2100"/>
                        </a:lnSpc>
                        <a:buNone/>
                      </a:pPr>
                      <a:r>
                        <a:rPr lang="en-US" sz="1500" dirty="0">
                          <a:solidFill>
                            <a:srgbClr val="3346C8"/>
                          </a:solidFill>
                          <a:latin typeface="IBM Plex Sans" pitchFamily="34" charset="0"/>
                          <a:ea typeface="IBM Plex Sans" pitchFamily="34" charset="-122"/>
                          <a:cs typeface="IBM Plex Sans" pitchFamily="34" charset="-120"/>
                        </a:rPr>
                        <a:t>02</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Rutas</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La URL decide qué componente se muestra</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gn="r">
                        <a:lnSpc>
                          <a:spcPts val="2100"/>
                        </a:lnSpc>
                        <a:buNone/>
                      </a:pPr>
                      <a:r>
                        <a:rPr lang="en-US" sz="1500" dirty="0">
                          <a:solidFill>
                            <a:srgbClr val="161B2E"/>
                          </a:solidFill>
                          <a:latin typeface="IBM Plex Sans" pitchFamily="34" charset="0"/>
                          <a:ea typeface="IBM Plex Sans" pitchFamily="34" charset="-122"/>
                          <a:cs typeface="IBM Plex Sans" pitchFamily="34" charset="-120"/>
                        </a:rPr>
                        <a:t>15</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2"/>
                  </a:ext>
                </a:extLst>
              </a:tr>
              <a:tr h="412750">
                <a:tc>
                  <a:txBody>
                    <a:bodyPr/>
                    <a:lstStyle/>
                    <a:p>
                      <a:pPr marL="0" indent="0">
                        <a:lnSpc>
                          <a:spcPts val="2100"/>
                        </a:lnSpc>
                        <a:buNone/>
                      </a:pPr>
                      <a:r>
                        <a:rPr lang="en-US" sz="1500" dirty="0">
                          <a:solidFill>
                            <a:srgbClr val="3346C8"/>
                          </a:solidFill>
                          <a:latin typeface="IBM Plex Sans" pitchFamily="34" charset="0"/>
                          <a:ea typeface="IBM Plex Sans" pitchFamily="34" charset="-122"/>
                          <a:cs typeface="IBM Plex Sans" pitchFamily="34" charset="-120"/>
                        </a:rPr>
                        <a:t>03</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Formularios</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Capturar, validar y enviar al backend</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gn="r">
                        <a:lnSpc>
                          <a:spcPts val="2100"/>
                        </a:lnSpc>
                        <a:buNone/>
                      </a:pPr>
                      <a:r>
                        <a:rPr lang="en-US" sz="1500" dirty="0">
                          <a:solidFill>
                            <a:srgbClr val="161B2E"/>
                          </a:solidFill>
                          <a:latin typeface="IBM Plex Sans" pitchFamily="34" charset="0"/>
                          <a:ea typeface="IBM Plex Sans" pitchFamily="34" charset="-122"/>
                          <a:cs typeface="IBM Plex Sans" pitchFamily="34" charset="-120"/>
                        </a:rPr>
                        <a:t>25</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3"/>
                  </a:ext>
                </a:extLst>
              </a:tr>
              <a:tr h="412750">
                <a:tc>
                  <a:txBody>
                    <a:bodyPr/>
                    <a:lstStyle/>
                    <a:p>
                      <a:pPr marL="0" indent="0">
                        <a:lnSpc>
                          <a:spcPts val="2100"/>
                        </a:lnSpc>
                        <a:buNone/>
                      </a:pPr>
                      <a:r>
                        <a:rPr lang="en-US" sz="1500" dirty="0">
                          <a:solidFill>
                            <a:srgbClr val="3346C8"/>
                          </a:solidFill>
                          <a:latin typeface="IBM Plex Sans" pitchFamily="34" charset="0"/>
                          <a:ea typeface="IBM Plex Sans" pitchFamily="34" charset="-122"/>
                          <a:cs typeface="IBM Plex Sans" pitchFamily="34" charset="-120"/>
                        </a:rPr>
                        <a:t>04</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Componentes dentro de componentes</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Piezas pequeñas que se reutilizan</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gn="r">
                        <a:lnSpc>
                          <a:spcPts val="2100"/>
                        </a:lnSpc>
                        <a:buNone/>
                      </a:pPr>
                      <a:r>
                        <a:rPr lang="en-US" sz="1500" dirty="0">
                          <a:solidFill>
                            <a:srgbClr val="161B2E"/>
                          </a:solidFill>
                          <a:latin typeface="IBM Plex Sans" pitchFamily="34" charset="0"/>
                          <a:ea typeface="IBM Plex Sans" pitchFamily="34" charset="-122"/>
                          <a:cs typeface="IBM Plex Sans" pitchFamily="34" charset="-120"/>
                        </a:rPr>
                        <a:t>15</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4"/>
                  </a:ext>
                </a:extLst>
              </a:tr>
              <a:tr h="412750">
                <a:tc>
                  <a:txBody>
                    <a:bodyPr/>
                    <a:lstStyle/>
                    <a:p>
                      <a:pPr marL="0" indent="0">
                        <a:lnSpc>
                          <a:spcPts val="2100"/>
                        </a:lnSpc>
                        <a:buNone/>
                      </a:pPr>
                      <a:r>
                        <a:rPr lang="en-US" sz="1500" dirty="0">
                          <a:solidFill>
                            <a:srgbClr val="3346C8"/>
                          </a:solidFill>
                          <a:latin typeface="IBM Plex Sans" pitchFamily="34" charset="0"/>
                          <a:ea typeface="IBM Plex Sans" pitchFamily="34" charset="-122"/>
                          <a:cs typeface="IBM Plex Sans" pitchFamily="34" charset="-120"/>
                        </a:rPr>
                        <a:t>05</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Cierre y ejercicio</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2100"/>
                        </a:lnSpc>
                        <a:buNone/>
                      </a:pPr>
                      <a:r>
                        <a:rPr lang="en-US" sz="1500" dirty="0">
                          <a:solidFill>
                            <a:srgbClr val="161B2E"/>
                          </a:solidFill>
                          <a:latin typeface="IBM Plex Sans" pitchFamily="34" charset="0"/>
                          <a:ea typeface="IBM Plex Sans" pitchFamily="34" charset="-122"/>
                          <a:cs typeface="IBM Plex Sans" pitchFamily="34" charset="-120"/>
                        </a:rPr>
                        <a:t>Qué deben poder explicar al salir</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gn="r">
                        <a:lnSpc>
                          <a:spcPts val="2100"/>
                        </a:lnSpc>
                        <a:buNone/>
                      </a:pPr>
                      <a:r>
                        <a:rPr lang="en-US" sz="1500" dirty="0">
                          <a:solidFill>
                            <a:srgbClr val="161B2E"/>
                          </a:solidFill>
                          <a:latin typeface="IBM Plex Sans" pitchFamily="34" charset="0"/>
                          <a:ea typeface="IBM Plex Sans" pitchFamily="34" charset="-122"/>
                          <a:cs typeface="IBM Plex Sans" pitchFamily="34" charset="-120"/>
                        </a:rPr>
                        <a:t>10</a:t>
                      </a:r>
                      <a:endParaRPr lang="en-US" sz="1500" dirty="0">
                        <a:latin typeface="IBM Plex Sans" charset="0"/>
                        <a:ea typeface="IBM Plex Sans" charset="0"/>
                        <a:cs typeface="IBM Plex Sans" charset="0"/>
                      </a:endParaRPr>
                    </a:p>
                  </a:txBody>
                  <a:tcPr marL="66675" marR="66675" marT="66675" marB="6667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00 · ANTES DE EMPEZAR</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Dejar todo corriendo</a:t>
            </a:r>
            <a:endParaRPr lang="en-US" sz="3200" dirty="0"/>
          </a:p>
        </p:txBody>
      </p:sp>
      <p:sp>
        <p:nvSpPr>
          <p:cNvPr id="4" name="Shape 2"/>
          <p:cNvSpPr/>
          <p:nvPr/>
        </p:nvSpPr>
        <p:spPr>
          <a:xfrm>
            <a:off x="812800" y="1828701"/>
            <a:ext cx="5359400" cy="2730500"/>
          </a:xfrm>
          <a:prstGeom prst="roundRect">
            <a:avLst>
              <a:gd name="adj" fmla="val 3721"/>
            </a:avLst>
          </a:prstGeom>
          <a:solidFill>
            <a:srgbClr val="12162B"/>
          </a:solidFill>
          <a:ln/>
        </p:spPr>
        <p:txBody>
          <a:bodyPr/>
          <a:lstStyle/>
          <a:p>
            <a:endParaRPr lang="es-CO"/>
          </a:p>
        </p:txBody>
      </p:sp>
      <p:sp>
        <p:nvSpPr>
          <p:cNvPr id="5" name="Text 3"/>
          <p:cNvSpPr/>
          <p:nvPr/>
        </p:nvSpPr>
        <p:spPr>
          <a:xfrm>
            <a:off x="1016000" y="2031901"/>
            <a:ext cx="510159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terminal</a:t>
            </a:r>
            <a:endParaRPr lang="en-US" sz="1200" dirty="0"/>
          </a:p>
        </p:txBody>
      </p:sp>
      <p:sp>
        <p:nvSpPr>
          <p:cNvPr id="6" name="Text 4"/>
          <p:cNvSpPr/>
          <p:nvPr/>
        </p:nvSpPr>
        <p:spPr>
          <a:xfrm>
            <a:off x="1016000" y="2321421"/>
            <a:ext cx="5101590" cy="1975644"/>
          </a:xfrm>
          <a:prstGeom prst="rect">
            <a:avLst/>
          </a:prstGeom>
          <a:noFill/>
          <a:ln/>
        </p:spPr>
        <p:txBody>
          <a:bodyPr wrap="square" lIns="0" tIns="0" rIns="0" bIns="0" rtlCol="0" anchor="t">
            <a:normAutofit/>
          </a:bodyPr>
          <a:lstStyle/>
          <a:p>
            <a:pPr marL="0" indent="0" algn="l">
              <a:lnSpc>
                <a:spcPts val="1920"/>
              </a:lnSpc>
              <a:buNone/>
            </a:pPr>
            <a:r>
              <a:rPr lang="en-US" sz="1200" dirty="0">
                <a:solidFill>
                  <a:srgbClr val="8A91B4"/>
                </a:solidFill>
                <a:latin typeface="JetBrains Mono" pitchFamily="49" charset="0"/>
                <a:ea typeface="JetBrains Mono" pitchFamily="49" charset="-122"/>
                <a:cs typeface="JetBrains Mono" pitchFamily="49" charset="-120"/>
              </a:rPr>
              <a:t># backend en http://localhost:8080</a:t>
            </a:r>
            <a:endParaRPr lang="en-US" sz="1200" dirty="0"/>
          </a:p>
          <a:p>
            <a:pPr marL="0" indent="0" algn="l">
              <a:lnSpc>
                <a:spcPts val="1920"/>
              </a:lnSpc>
              <a:buNone/>
            </a:pPr>
            <a:r>
              <a:rPr lang="en-US" sz="1200" dirty="0">
                <a:solidFill>
                  <a:srgbClr val="E3E6F3"/>
                </a:solidFill>
                <a:latin typeface="JetBrains Mono" pitchFamily="49" charset="0"/>
                <a:ea typeface="JetBrains Mono" pitchFamily="49" charset="-122"/>
                <a:cs typeface="JetBrains Mono" pitchFamily="49" charset="-120"/>
              </a:rPr>
              <a:t>cd estudiante</a:t>
            </a:r>
            <a:endParaRPr lang="en-US" sz="1200" dirty="0"/>
          </a:p>
          <a:p>
            <a:pPr marL="0" indent="0" algn="l">
              <a:lnSpc>
                <a:spcPts val="1920"/>
              </a:lnSpc>
              <a:buNone/>
            </a:pPr>
            <a:r>
              <a:rPr lang="en-US" sz="1200" dirty="0">
                <a:solidFill>
                  <a:srgbClr val="E3E6F3"/>
                </a:solidFill>
                <a:latin typeface="JetBrains Mono" pitchFamily="49" charset="0"/>
                <a:ea typeface="JetBrains Mono" pitchFamily="49" charset="-122"/>
                <a:cs typeface="JetBrains Mono" pitchFamily="49" charset="-120"/>
              </a:rPr>
              <a:t>source export.sh</a:t>
            </a:r>
            <a:endParaRPr lang="en-US" sz="1200" dirty="0"/>
          </a:p>
          <a:p>
            <a:pPr marL="0" indent="0" algn="l">
              <a:lnSpc>
                <a:spcPts val="1920"/>
              </a:lnSpc>
              <a:buNone/>
            </a:pPr>
            <a:r>
              <a:rPr lang="en-US" sz="1200" dirty="0">
                <a:solidFill>
                  <a:srgbClr val="E3E6F3"/>
                </a:solidFill>
                <a:latin typeface="JetBrains Mono" pitchFamily="49" charset="0"/>
                <a:ea typeface="JetBrains Mono" pitchFamily="49" charset="-122"/>
                <a:cs typeface="JetBrains Mono" pitchFamily="49" charset="-120"/>
              </a:rPr>
              <a:t>./mvnw spring-boot:run</a:t>
            </a:r>
            <a:endParaRPr lang="en-US" sz="1200" dirty="0"/>
          </a:p>
          <a:p>
            <a:pPr marL="0" indent="0" algn="l">
              <a:lnSpc>
                <a:spcPts val="1920"/>
              </a:lnSpc>
              <a:buNone/>
            </a:pPr>
            <a:endParaRPr lang="en-US" sz="1200" dirty="0"/>
          </a:p>
          <a:p>
            <a:pPr marL="0" indent="0" algn="l">
              <a:lnSpc>
                <a:spcPts val="1920"/>
              </a:lnSpc>
              <a:buNone/>
            </a:pPr>
            <a:r>
              <a:rPr lang="en-US" sz="1200" dirty="0">
                <a:solidFill>
                  <a:srgbClr val="8A91B4"/>
                </a:solidFill>
                <a:latin typeface="JetBrains Mono" pitchFamily="49" charset="0"/>
                <a:ea typeface="JetBrains Mono" pitchFamily="49" charset="-122"/>
                <a:cs typeface="JetBrains Mono" pitchFamily="49" charset="-120"/>
              </a:rPr>
              <a:t># frontend en http://localhost:4200</a:t>
            </a:r>
            <a:endParaRPr lang="en-US" sz="1200" dirty="0"/>
          </a:p>
          <a:p>
            <a:pPr marL="0" indent="0" algn="l">
              <a:lnSpc>
                <a:spcPts val="1920"/>
              </a:lnSpc>
              <a:buNone/>
            </a:pPr>
            <a:r>
              <a:rPr lang="en-US" sz="1200" dirty="0">
                <a:solidFill>
                  <a:srgbClr val="E3E6F3"/>
                </a:solidFill>
                <a:latin typeface="JetBrains Mono" pitchFamily="49" charset="0"/>
                <a:ea typeface="JetBrains Mono" pitchFamily="49" charset="-122"/>
                <a:cs typeface="JetBrains Mono" pitchFamily="49" charset="-120"/>
              </a:rPr>
              <a:t>cd estudiante-front</a:t>
            </a:r>
            <a:endParaRPr lang="en-US" sz="1200" dirty="0"/>
          </a:p>
          <a:p>
            <a:pPr marL="0" indent="0" algn="l">
              <a:lnSpc>
                <a:spcPts val="1920"/>
              </a:lnSpc>
              <a:buNone/>
            </a:pPr>
            <a:r>
              <a:rPr lang="en-US" sz="1200" dirty="0">
                <a:solidFill>
                  <a:srgbClr val="E3E6F3"/>
                </a:solidFill>
                <a:latin typeface="JetBrains Mono" pitchFamily="49" charset="0"/>
                <a:ea typeface="JetBrains Mono" pitchFamily="49" charset="-122"/>
                <a:cs typeface="JetBrains Mono" pitchFamily="49" charset="-120"/>
              </a:rPr>
              <a:t>npm start</a:t>
            </a:r>
            <a:endParaRPr lang="en-US" sz="1200" dirty="0"/>
          </a:p>
        </p:txBody>
      </p:sp>
      <p:sp>
        <p:nvSpPr>
          <p:cNvPr id="7" name="Shape 5"/>
          <p:cNvSpPr/>
          <p:nvPr/>
        </p:nvSpPr>
        <p:spPr>
          <a:xfrm>
            <a:off x="6429375" y="1831876"/>
            <a:ext cx="4946650" cy="1301750"/>
          </a:xfrm>
          <a:prstGeom prst="roundRect">
            <a:avLst>
              <a:gd name="adj" fmla="val 7561"/>
            </a:avLst>
          </a:prstGeom>
          <a:solidFill>
            <a:srgbClr val="FFFFFF"/>
          </a:solidFill>
          <a:ln w="6350">
            <a:solidFill>
              <a:srgbClr val="DCE0EA"/>
            </a:solidFill>
            <a:prstDash val="solid"/>
          </a:ln>
        </p:spPr>
        <p:txBody>
          <a:bodyPr/>
          <a:lstStyle/>
          <a:p>
            <a:endParaRPr lang="es-CO"/>
          </a:p>
        </p:txBody>
      </p:sp>
      <p:sp>
        <p:nvSpPr>
          <p:cNvPr id="8" name="Text 6"/>
          <p:cNvSpPr/>
          <p:nvPr/>
        </p:nvSpPr>
        <p:spPr>
          <a:xfrm>
            <a:off x="6635750" y="2038251"/>
            <a:ext cx="46699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61B2E"/>
                </a:solidFill>
                <a:latin typeface="Bricolage Grotesque" pitchFamily="34" charset="0"/>
                <a:ea typeface="Bricolage Grotesque" pitchFamily="34" charset="-122"/>
                <a:cs typeface="Bricolage Grotesque" pitchFamily="34" charset="-120"/>
              </a:rPr>
              <a:t>Pestaña Network abierta</a:t>
            </a:r>
            <a:endParaRPr lang="en-US" sz="2000" dirty="0"/>
          </a:p>
        </p:txBody>
      </p:sp>
      <p:sp>
        <p:nvSpPr>
          <p:cNvPr id="9" name="Text 7"/>
          <p:cNvSpPr/>
          <p:nvPr/>
        </p:nvSpPr>
        <p:spPr>
          <a:xfrm>
            <a:off x="6635750" y="2393851"/>
            <a:ext cx="466991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Filtro Fetch/XHR: ahí se ve cada petición que hace Angular a la API.</a:t>
            </a:r>
            <a:endParaRPr lang="en-US" sz="1500" dirty="0"/>
          </a:p>
        </p:txBody>
      </p:sp>
      <p:sp>
        <p:nvSpPr>
          <p:cNvPr id="10" name="Shape 8"/>
          <p:cNvSpPr/>
          <p:nvPr/>
        </p:nvSpPr>
        <p:spPr>
          <a:xfrm>
            <a:off x="6429375" y="3292376"/>
            <a:ext cx="4946650" cy="1263650"/>
          </a:xfrm>
          <a:prstGeom prst="roundRect">
            <a:avLst>
              <a:gd name="adj" fmla="val 7789"/>
            </a:avLst>
          </a:prstGeom>
          <a:solidFill>
            <a:srgbClr val="FFFFFF"/>
          </a:solidFill>
          <a:ln w="6350">
            <a:solidFill>
              <a:srgbClr val="DCE0EA"/>
            </a:solidFill>
            <a:prstDash val="solid"/>
          </a:ln>
        </p:spPr>
        <p:txBody>
          <a:bodyPr/>
          <a:lstStyle/>
          <a:p>
            <a:endParaRPr lang="es-CO"/>
          </a:p>
        </p:txBody>
      </p:sp>
      <p:sp>
        <p:nvSpPr>
          <p:cNvPr id="11" name="Text 9"/>
          <p:cNvSpPr/>
          <p:nvPr/>
        </p:nvSpPr>
        <p:spPr>
          <a:xfrm>
            <a:off x="6635750" y="3498751"/>
            <a:ext cx="466991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61B2E"/>
                </a:solidFill>
                <a:latin typeface="Bricolage Grotesque" pitchFamily="34" charset="0"/>
                <a:ea typeface="Bricolage Grotesque" pitchFamily="34" charset="-122"/>
                <a:cs typeface="Bricolage Grotesque" pitchFamily="34" charset="-120"/>
              </a:rPr>
              <a:t>En el editor</a:t>
            </a:r>
            <a:endParaRPr lang="en-US" sz="2000" dirty="0"/>
          </a:p>
        </p:txBody>
      </p:sp>
      <p:sp>
        <p:nvSpPr>
          <p:cNvPr id="12" name="Text 10"/>
          <p:cNvSpPr/>
          <p:nvPr/>
        </p:nvSpPr>
        <p:spPr>
          <a:xfrm>
            <a:off x="6635750" y="3854351"/>
            <a:ext cx="4669917" cy="520700"/>
          </a:xfrm>
          <a:prstGeom prst="rect">
            <a:avLst/>
          </a:prstGeom>
          <a:noFill/>
          <a:ln/>
        </p:spPr>
        <p:txBody>
          <a:bodyPr wrap="square" lIns="0" tIns="0" rIns="0" bIns="0" rtlCol="0" anchor="t">
            <a:normAutofit/>
          </a:bodyPr>
          <a:lstStyle/>
          <a:p>
            <a:pPr marL="0" indent="0" algn="l">
              <a:lnSpc>
                <a:spcPts val="1950"/>
              </a:lnSpc>
              <a:buNone/>
            </a:pPr>
            <a:r>
              <a:rPr lang="en-US" sz="1300" dirty="0">
                <a:solidFill>
                  <a:srgbClr val="3346C8"/>
                </a:solidFill>
                <a:latin typeface="JetBrains Mono" pitchFamily="49" charset="0"/>
                <a:ea typeface="JetBrains Mono" pitchFamily="49" charset="-122"/>
                <a:cs typeface="JetBrains Mono" pitchFamily="49" charset="-120"/>
              </a:rPr>
              <a:t>models/ · services/ · usuarios/ · app.routes.ts</a:t>
            </a:r>
            <a:endParaRPr lang="en-US" sz="13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00 Preparación</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3346C8"/>
        </a:solidFill>
        <a:effectLst/>
      </p:bgPr>
    </p:bg>
    <p:spTree>
      <p:nvGrpSpPr>
        <p:cNvPr id="1" name=""/>
        <p:cNvGrpSpPr/>
        <p:nvPr/>
      </p:nvGrpSpPr>
      <p:grpSpPr>
        <a:xfrm>
          <a:off x="0" y="0"/>
          <a:ext cx="0" cy="0"/>
          <a:chOff x="0" y="0"/>
          <a:chExt cx="0" cy="0"/>
        </a:xfrm>
      </p:grpSpPr>
      <p:sp>
        <p:nvSpPr>
          <p:cNvPr id="2" name="Text 0"/>
          <p:cNvSpPr/>
          <p:nvPr/>
        </p:nvSpPr>
        <p:spPr>
          <a:xfrm>
            <a:off x="812800" y="200283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kern="0" spc="150" dirty="0">
                <a:solidFill>
                  <a:srgbClr val="D3D9FF"/>
                </a:solidFill>
                <a:latin typeface="JetBrains Mono" pitchFamily="49" charset="0"/>
                <a:ea typeface="JetBrains Mono" pitchFamily="49" charset="-122"/>
                <a:cs typeface="JetBrains Mono" pitchFamily="49" charset="-120"/>
              </a:rPr>
              <a:t>BLOQUE 01 · 30 MIN</a:t>
            </a:r>
            <a:endParaRPr lang="en-US" sz="1500" dirty="0"/>
          </a:p>
        </p:txBody>
      </p:sp>
      <p:sp>
        <p:nvSpPr>
          <p:cNvPr id="3" name="Text 1"/>
          <p:cNvSpPr>
            <a:spLocks noGrp="1"/>
          </p:cNvSpPr>
          <p:nvPr>
            <p:ph type="title"/>
          </p:nvPr>
        </p:nvSpPr>
        <p:spPr>
          <a:xfrm>
            <a:off x="812800" y="2472730"/>
            <a:ext cx="9810750" cy="1518841"/>
          </a:xfrm>
          <a:prstGeom prst="rect">
            <a:avLst/>
          </a:prstGeom>
          <a:noFill/>
          <a:ln/>
        </p:spPr>
        <p:txBody>
          <a:bodyPr wrap="square" lIns="0" tIns="0" rIns="0" bIns="0" rtlCol="0" anchor="t">
            <a:normAutofit/>
          </a:bodyPr>
          <a:lstStyle/>
          <a:p>
            <a:pPr marL="0" indent="0" algn="l">
              <a:lnSpc>
                <a:spcPts val="5880"/>
              </a:lnSpc>
              <a:buNone/>
            </a:pPr>
            <a:r>
              <a:rPr lang="en-US" sz="5600" b="1" i="0" dirty="0">
                <a:solidFill>
                  <a:srgbClr val="F4F5F8"/>
                </a:solidFill>
                <a:latin typeface="Bricolage Grotesque" pitchFamily="34" charset="0"/>
                <a:ea typeface="Bricolage Grotesque" pitchFamily="34" charset="-122"/>
                <a:cs typeface="Bricolage Grotesque" pitchFamily="34" charset="-120"/>
              </a:rPr>
              <a:t>Cómo llega un dato de la API a la pantalla</a:t>
            </a:r>
            <a:endParaRPr lang="en-US" sz="5600" dirty="0"/>
          </a:p>
        </p:txBody>
      </p:sp>
      <p:sp>
        <p:nvSpPr>
          <p:cNvPr id="4" name="Text 2"/>
          <p:cNvSpPr/>
          <p:nvPr/>
        </p:nvSpPr>
        <p:spPr>
          <a:xfrm>
            <a:off x="812800" y="4169370"/>
            <a:ext cx="850265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E3E7FF"/>
                </a:solidFill>
                <a:latin typeface="IBM Plex Sans" pitchFamily="34" charset="0"/>
                <a:ea typeface="IBM Plex Sans" pitchFamily="34" charset="-122"/>
                <a:cs typeface="IBM Plex Sans" pitchFamily="34" charset="-120"/>
              </a:rPr>
              <a:t>Modelo, servicio, Observable y componente: cada pieza tiene un solo trabajo.</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01 · EL RECORRIDO COMPLETO</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Del clic a la tabla, en cinco piezas</a:t>
            </a:r>
            <a:endParaRPr lang="en-US" sz="3200" dirty="0"/>
          </a:p>
        </p:txBody>
      </p:sp>
      <p:sp>
        <p:nvSpPr>
          <p:cNvPr id="4" name="Shape 2"/>
          <p:cNvSpPr/>
          <p:nvPr/>
        </p:nvSpPr>
        <p:spPr>
          <a:xfrm>
            <a:off x="815975" y="1831876"/>
            <a:ext cx="10560050" cy="3206750"/>
          </a:xfrm>
          <a:prstGeom prst="roundRect">
            <a:avLst>
              <a:gd name="adj" fmla="val 3069"/>
            </a:avLst>
          </a:prstGeom>
          <a:solidFill>
            <a:srgbClr val="FFFFFF"/>
          </a:solidFill>
          <a:ln w="6350">
            <a:solidFill>
              <a:srgbClr val="DCE0EA"/>
            </a:solidFill>
            <a:prstDash val="solid"/>
          </a:ln>
        </p:spPr>
        <p:txBody>
          <a:bodyPr/>
          <a:lstStyle/>
          <a:p>
            <a:endParaRPr lang="es-CO"/>
          </a:p>
        </p:txBody>
      </p:sp>
      <p:sp>
        <p:nvSpPr>
          <p:cNvPr id="5" name="Shape 3"/>
          <p:cNvSpPr/>
          <p:nvPr/>
        </p:nvSpPr>
        <p:spPr>
          <a:xfrm>
            <a:off x="819150" y="2473226"/>
            <a:ext cx="10553700" cy="0"/>
          </a:xfrm>
          <a:prstGeom prst="line">
            <a:avLst/>
          </a:prstGeom>
          <a:noFill/>
          <a:ln w="6350">
            <a:solidFill>
              <a:srgbClr val="DCE0EA"/>
            </a:solidFill>
            <a:prstDash val="solid"/>
          </a:ln>
        </p:spPr>
        <p:txBody>
          <a:bodyPr/>
          <a:lstStyle/>
          <a:p>
            <a:endParaRPr lang="es-CO"/>
          </a:p>
        </p:txBody>
      </p:sp>
      <p:sp>
        <p:nvSpPr>
          <p:cNvPr id="6" name="Text 4"/>
          <p:cNvSpPr/>
          <p:nvPr/>
        </p:nvSpPr>
        <p:spPr>
          <a:xfrm>
            <a:off x="1022350" y="2019201"/>
            <a:ext cx="558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1</a:t>
            </a:r>
            <a:endParaRPr lang="en-US" sz="1500" dirty="0"/>
          </a:p>
        </p:txBody>
      </p:sp>
      <p:sp>
        <p:nvSpPr>
          <p:cNvPr id="7" name="Text 5"/>
          <p:cNvSpPr/>
          <p:nvPr/>
        </p:nvSpPr>
        <p:spPr>
          <a:xfrm>
            <a:off x="1682750" y="1974751"/>
            <a:ext cx="222377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61B2E"/>
                </a:solidFill>
                <a:latin typeface="Bricolage Grotesque" pitchFamily="34" charset="0"/>
                <a:ea typeface="Bricolage Grotesque" pitchFamily="34" charset="-122"/>
                <a:cs typeface="Bricolage Grotesque" pitchFamily="34" charset="-120"/>
              </a:rPr>
              <a:t>Componente</a:t>
            </a:r>
            <a:endParaRPr lang="en-US" sz="2000" dirty="0"/>
          </a:p>
        </p:txBody>
      </p:sp>
      <p:sp>
        <p:nvSpPr>
          <p:cNvPr id="8" name="Text 6"/>
          <p:cNvSpPr/>
          <p:nvPr/>
        </p:nvSpPr>
        <p:spPr>
          <a:xfrm>
            <a:off x="3994150" y="2019201"/>
            <a:ext cx="409435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pide la lista al servicio</a:t>
            </a:r>
            <a:endParaRPr lang="en-US" sz="1500" dirty="0"/>
          </a:p>
        </p:txBody>
      </p:sp>
      <p:sp>
        <p:nvSpPr>
          <p:cNvPr id="9" name="Text 7"/>
          <p:cNvSpPr/>
          <p:nvPr/>
        </p:nvSpPr>
        <p:spPr>
          <a:xfrm>
            <a:off x="8121650" y="2036961"/>
            <a:ext cx="313944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1B2E"/>
                </a:solidFill>
                <a:latin typeface="JetBrains Mono" pitchFamily="49" charset="0"/>
                <a:ea typeface="JetBrains Mono" pitchFamily="49" charset="-122"/>
                <a:cs typeface="JetBrains Mono" pitchFamily="49" charset="-120"/>
              </a:rPr>
              <a:t>service.list()</a:t>
            </a:r>
            <a:endParaRPr lang="en-US" sz="1300" dirty="0"/>
          </a:p>
        </p:txBody>
      </p:sp>
      <p:sp>
        <p:nvSpPr>
          <p:cNvPr id="10" name="Shape 8"/>
          <p:cNvSpPr/>
          <p:nvPr/>
        </p:nvSpPr>
        <p:spPr>
          <a:xfrm>
            <a:off x="819150" y="3114576"/>
            <a:ext cx="10553700" cy="0"/>
          </a:xfrm>
          <a:prstGeom prst="line">
            <a:avLst/>
          </a:prstGeom>
          <a:noFill/>
          <a:ln w="6350">
            <a:solidFill>
              <a:srgbClr val="DCE0EA"/>
            </a:solidFill>
            <a:prstDash val="solid"/>
          </a:ln>
        </p:spPr>
        <p:txBody>
          <a:bodyPr/>
          <a:lstStyle/>
          <a:p>
            <a:endParaRPr lang="es-CO"/>
          </a:p>
        </p:txBody>
      </p:sp>
      <p:sp>
        <p:nvSpPr>
          <p:cNvPr id="11" name="Text 9"/>
          <p:cNvSpPr/>
          <p:nvPr/>
        </p:nvSpPr>
        <p:spPr>
          <a:xfrm>
            <a:off x="1022350" y="2660551"/>
            <a:ext cx="558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2</a:t>
            </a:r>
            <a:endParaRPr lang="en-US" sz="1500" dirty="0"/>
          </a:p>
        </p:txBody>
      </p:sp>
      <p:sp>
        <p:nvSpPr>
          <p:cNvPr id="12" name="Text 10"/>
          <p:cNvSpPr/>
          <p:nvPr/>
        </p:nvSpPr>
        <p:spPr>
          <a:xfrm>
            <a:off x="1682750" y="2616101"/>
            <a:ext cx="222377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61B2E"/>
                </a:solidFill>
                <a:latin typeface="Bricolage Grotesque" pitchFamily="34" charset="0"/>
                <a:ea typeface="Bricolage Grotesque" pitchFamily="34" charset="-122"/>
                <a:cs typeface="Bricolage Grotesque" pitchFamily="34" charset="-120"/>
              </a:rPr>
              <a:t>Servicio</a:t>
            </a:r>
            <a:endParaRPr lang="en-US" sz="2000" dirty="0"/>
          </a:p>
        </p:txBody>
      </p:sp>
      <p:sp>
        <p:nvSpPr>
          <p:cNvPr id="13" name="Text 11"/>
          <p:cNvSpPr/>
          <p:nvPr/>
        </p:nvSpPr>
        <p:spPr>
          <a:xfrm>
            <a:off x="3994150" y="2660551"/>
            <a:ext cx="409435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arma la petición HTTP</a:t>
            </a:r>
            <a:endParaRPr lang="en-US" sz="1500" dirty="0"/>
          </a:p>
        </p:txBody>
      </p:sp>
      <p:sp>
        <p:nvSpPr>
          <p:cNvPr id="14" name="Text 12"/>
          <p:cNvSpPr/>
          <p:nvPr/>
        </p:nvSpPr>
        <p:spPr>
          <a:xfrm>
            <a:off x="8121650" y="2678311"/>
            <a:ext cx="313944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1B2E"/>
                </a:solidFill>
                <a:latin typeface="JetBrains Mono" pitchFamily="49" charset="0"/>
                <a:ea typeface="JetBrains Mono" pitchFamily="49" charset="-122"/>
                <a:cs typeface="JetBrains Mono" pitchFamily="49" charset="-120"/>
              </a:rPr>
              <a:t>http.get&lt;Usuario[]&gt;(url)</a:t>
            </a:r>
            <a:endParaRPr lang="en-US" sz="1300" dirty="0"/>
          </a:p>
        </p:txBody>
      </p:sp>
      <p:sp>
        <p:nvSpPr>
          <p:cNvPr id="15" name="Shape 13"/>
          <p:cNvSpPr/>
          <p:nvPr/>
        </p:nvSpPr>
        <p:spPr>
          <a:xfrm>
            <a:off x="819150" y="3755926"/>
            <a:ext cx="10553700" cy="0"/>
          </a:xfrm>
          <a:prstGeom prst="line">
            <a:avLst/>
          </a:prstGeom>
          <a:noFill/>
          <a:ln w="6350">
            <a:solidFill>
              <a:srgbClr val="DCE0EA"/>
            </a:solidFill>
            <a:prstDash val="solid"/>
          </a:ln>
        </p:spPr>
        <p:txBody>
          <a:bodyPr/>
          <a:lstStyle/>
          <a:p>
            <a:endParaRPr lang="es-CO"/>
          </a:p>
        </p:txBody>
      </p:sp>
      <p:sp>
        <p:nvSpPr>
          <p:cNvPr id="16" name="Text 14"/>
          <p:cNvSpPr/>
          <p:nvPr/>
        </p:nvSpPr>
        <p:spPr>
          <a:xfrm>
            <a:off x="1022350" y="3301901"/>
            <a:ext cx="558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3</a:t>
            </a:r>
            <a:endParaRPr lang="en-US" sz="1500" dirty="0"/>
          </a:p>
        </p:txBody>
      </p:sp>
      <p:sp>
        <p:nvSpPr>
          <p:cNvPr id="17" name="Text 15"/>
          <p:cNvSpPr/>
          <p:nvPr/>
        </p:nvSpPr>
        <p:spPr>
          <a:xfrm>
            <a:off x="1682750" y="3257451"/>
            <a:ext cx="222377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61B2E"/>
                </a:solidFill>
                <a:latin typeface="Bricolage Grotesque" pitchFamily="34" charset="0"/>
                <a:ea typeface="Bricolage Grotesque" pitchFamily="34" charset="-122"/>
                <a:cs typeface="Bricolage Grotesque" pitchFamily="34" charset="-120"/>
              </a:rPr>
              <a:t>API Spring</a:t>
            </a:r>
            <a:endParaRPr lang="en-US" sz="2000" dirty="0"/>
          </a:p>
        </p:txBody>
      </p:sp>
      <p:sp>
        <p:nvSpPr>
          <p:cNvPr id="18" name="Text 16"/>
          <p:cNvSpPr/>
          <p:nvPr/>
        </p:nvSpPr>
        <p:spPr>
          <a:xfrm>
            <a:off x="3994150" y="3301901"/>
            <a:ext cx="409435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responde con JSON</a:t>
            </a:r>
            <a:endParaRPr lang="en-US" sz="1500" dirty="0"/>
          </a:p>
        </p:txBody>
      </p:sp>
      <p:sp>
        <p:nvSpPr>
          <p:cNvPr id="19" name="Text 17"/>
          <p:cNvSpPr/>
          <p:nvPr/>
        </p:nvSpPr>
        <p:spPr>
          <a:xfrm>
            <a:off x="8121650" y="3319661"/>
            <a:ext cx="313944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1B2E"/>
                </a:solidFill>
                <a:latin typeface="JetBrains Mono" pitchFamily="49" charset="0"/>
                <a:ea typeface="JetBrains Mono" pitchFamily="49" charset="-122"/>
                <a:cs typeface="JetBrains Mono" pitchFamily="49" charset="-120"/>
              </a:rPr>
              <a:t>GET /usuarios → 200</a:t>
            </a:r>
            <a:endParaRPr lang="en-US" sz="1300" dirty="0"/>
          </a:p>
        </p:txBody>
      </p:sp>
      <p:sp>
        <p:nvSpPr>
          <p:cNvPr id="20" name="Shape 18"/>
          <p:cNvSpPr/>
          <p:nvPr/>
        </p:nvSpPr>
        <p:spPr>
          <a:xfrm>
            <a:off x="819150" y="4397276"/>
            <a:ext cx="10553700" cy="0"/>
          </a:xfrm>
          <a:prstGeom prst="line">
            <a:avLst/>
          </a:prstGeom>
          <a:noFill/>
          <a:ln w="6350">
            <a:solidFill>
              <a:srgbClr val="DCE0EA"/>
            </a:solidFill>
            <a:prstDash val="solid"/>
          </a:ln>
        </p:spPr>
        <p:txBody>
          <a:bodyPr/>
          <a:lstStyle/>
          <a:p>
            <a:endParaRPr lang="es-CO"/>
          </a:p>
        </p:txBody>
      </p:sp>
      <p:sp>
        <p:nvSpPr>
          <p:cNvPr id="21" name="Text 19"/>
          <p:cNvSpPr/>
          <p:nvPr/>
        </p:nvSpPr>
        <p:spPr>
          <a:xfrm>
            <a:off x="1022350" y="3943251"/>
            <a:ext cx="558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4</a:t>
            </a:r>
            <a:endParaRPr lang="en-US" sz="1500" dirty="0"/>
          </a:p>
        </p:txBody>
      </p:sp>
      <p:sp>
        <p:nvSpPr>
          <p:cNvPr id="22" name="Text 20"/>
          <p:cNvSpPr/>
          <p:nvPr/>
        </p:nvSpPr>
        <p:spPr>
          <a:xfrm>
            <a:off x="1682750" y="3898801"/>
            <a:ext cx="222377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61B2E"/>
                </a:solidFill>
                <a:latin typeface="Bricolage Grotesque" pitchFamily="34" charset="0"/>
                <a:ea typeface="Bricolage Grotesque" pitchFamily="34" charset="-122"/>
                <a:cs typeface="Bricolage Grotesque" pitchFamily="34" charset="-120"/>
              </a:rPr>
              <a:t>Observable</a:t>
            </a:r>
            <a:endParaRPr lang="en-US" sz="2000" dirty="0"/>
          </a:p>
        </p:txBody>
      </p:sp>
      <p:sp>
        <p:nvSpPr>
          <p:cNvPr id="23" name="Text 21"/>
          <p:cNvSpPr/>
          <p:nvPr/>
        </p:nvSpPr>
        <p:spPr>
          <a:xfrm>
            <a:off x="3994150" y="3943251"/>
            <a:ext cx="409435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entrega el dato ya tipado</a:t>
            </a:r>
            <a:endParaRPr lang="en-US" sz="1500" dirty="0"/>
          </a:p>
        </p:txBody>
      </p:sp>
      <p:sp>
        <p:nvSpPr>
          <p:cNvPr id="24" name="Text 22"/>
          <p:cNvSpPr/>
          <p:nvPr/>
        </p:nvSpPr>
        <p:spPr>
          <a:xfrm>
            <a:off x="8121650" y="3961011"/>
            <a:ext cx="313944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1B2E"/>
                </a:solidFill>
                <a:latin typeface="JetBrains Mono" pitchFamily="49" charset="0"/>
                <a:ea typeface="JetBrains Mono" pitchFamily="49" charset="-122"/>
                <a:cs typeface="JetBrains Mono" pitchFamily="49" charset="-120"/>
              </a:rPr>
              <a:t>next: data =&gt; …</a:t>
            </a:r>
            <a:endParaRPr lang="en-US" sz="1300" dirty="0"/>
          </a:p>
        </p:txBody>
      </p:sp>
      <p:sp>
        <p:nvSpPr>
          <p:cNvPr id="25" name="Text 23"/>
          <p:cNvSpPr/>
          <p:nvPr/>
        </p:nvSpPr>
        <p:spPr>
          <a:xfrm>
            <a:off x="1022350" y="4584601"/>
            <a:ext cx="558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5</a:t>
            </a:r>
            <a:endParaRPr lang="en-US" sz="1500" dirty="0"/>
          </a:p>
        </p:txBody>
      </p:sp>
      <p:sp>
        <p:nvSpPr>
          <p:cNvPr id="26" name="Text 24"/>
          <p:cNvSpPr/>
          <p:nvPr/>
        </p:nvSpPr>
        <p:spPr>
          <a:xfrm>
            <a:off x="1682750" y="4540151"/>
            <a:ext cx="222377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61B2E"/>
                </a:solidFill>
                <a:latin typeface="Bricolage Grotesque" pitchFamily="34" charset="0"/>
                <a:ea typeface="Bricolage Grotesque" pitchFamily="34" charset="-122"/>
                <a:cs typeface="Bricolage Grotesque" pitchFamily="34" charset="-120"/>
              </a:rPr>
              <a:t>Signal</a:t>
            </a:r>
            <a:endParaRPr lang="en-US" sz="2000" dirty="0"/>
          </a:p>
        </p:txBody>
      </p:sp>
      <p:sp>
        <p:nvSpPr>
          <p:cNvPr id="27" name="Text 25"/>
          <p:cNvSpPr/>
          <p:nvPr/>
        </p:nvSpPr>
        <p:spPr>
          <a:xfrm>
            <a:off x="3994150" y="4584601"/>
            <a:ext cx="409435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avisa y la vista se redibuja</a:t>
            </a:r>
            <a:endParaRPr lang="en-US" sz="1500" dirty="0"/>
          </a:p>
        </p:txBody>
      </p:sp>
      <p:sp>
        <p:nvSpPr>
          <p:cNvPr id="28" name="Text 26"/>
          <p:cNvSpPr/>
          <p:nvPr/>
        </p:nvSpPr>
        <p:spPr>
          <a:xfrm>
            <a:off x="8121650" y="4602361"/>
            <a:ext cx="313944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1B2E"/>
                </a:solidFill>
                <a:latin typeface="JetBrains Mono" pitchFamily="49" charset="0"/>
                <a:ea typeface="JetBrains Mono" pitchFamily="49" charset="-122"/>
                <a:cs typeface="JetBrains Mono" pitchFamily="49" charset="-120"/>
              </a:rPr>
              <a:t>usuarios.set(data)</a:t>
            </a:r>
            <a:endParaRPr lang="en-US" sz="1300" dirty="0"/>
          </a:p>
        </p:txBody>
      </p:sp>
      <p:sp>
        <p:nvSpPr>
          <p:cNvPr id="29" name="Text 2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01 Flujo</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01 · MODELO</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El modelo es el contrato con la API</a:t>
            </a:r>
            <a:endParaRPr lang="en-US" sz="3200" dirty="0"/>
          </a:p>
        </p:txBody>
      </p:sp>
      <p:sp>
        <p:nvSpPr>
          <p:cNvPr id="4" name="Shape 2"/>
          <p:cNvSpPr/>
          <p:nvPr/>
        </p:nvSpPr>
        <p:spPr>
          <a:xfrm>
            <a:off x="812800" y="1828701"/>
            <a:ext cx="5156200" cy="2743002"/>
          </a:xfrm>
          <a:prstGeom prst="roundRect">
            <a:avLst>
              <a:gd name="adj" fmla="val 3704"/>
            </a:avLst>
          </a:prstGeom>
          <a:solidFill>
            <a:srgbClr val="12162B"/>
          </a:solidFill>
          <a:ln/>
        </p:spPr>
        <p:txBody>
          <a:bodyPr/>
          <a:lstStyle/>
          <a:p>
            <a:endParaRPr lang="es-CO"/>
          </a:p>
        </p:txBody>
      </p:sp>
      <p:sp>
        <p:nvSpPr>
          <p:cNvPr id="5" name="Text 3"/>
          <p:cNvSpPr/>
          <p:nvPr/>
        </p:nvSpPr>
        <p:spPr>
          <a:xfrm>
            <a:off x="1016000" y="203190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models/usuario.model.ts</a:t>
            </a:r>
            <a:endParaRPr lang="en-US" sz="1200" dirty="0"/>
          </a:p>
        </p:txBody>
      </p:sp>
      <p:sp>
        <p:nvSpPr>
          <p:cNvPr id="6" name="Text 4"/>
          <p:cNvSpPr/>
          <p:nvPr/>
        </p:nvSpPr>
        <p:spPr>
          <a:xfrm>
            <a:off x="1016000" y="2321421"/>
            <a:ext cx="4892294" cy="2072481"/>
          </a:xfrm>
          <a:prstGeom prst="rect">
            <a:avLst/>
          </a:prstGeom>
          <a:noFill/>
          <a:ln/>
        </p:spPr>
        <p:txBody>
          <a:bodyPr wrap="square" lIns="0" tIns="0" rIns="0" bIns="0" rtlCol="0" anchor="t">
            <a:normAutofit/>
          </a:bodyPr>
          <a:lstStyle/>
          <a:p>
            <a:pPr marL="0" indent="0" algn="l">
              <a:lnSpc>
                <a:spcPts val="2015"/>
              </a:lnSpc>
              <a:buNone/>
            </a:pPr>
            <a:r>
              <a:rPr lang="en-US" sz="1300" dirty="0">
                <a:solidFill>
                  <a:srgbClr val="C9A6FF"/>
                </a:solidFill>
                <a:latin typeface="JetBrains Mono" pitchFamily="49" charset="0"/>
                <a:ea typeface="JetBrains Mono" pitchFamily="49" charset="-122"/>
                <a:cs typeface="JetBrains Mono" pitchFamily="49" charset="-120"/>
              </a:rPr>
              <a:t>export interface</a:t>
            </a: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FFD38A"/>
                </a:solidFill>
                <a:latin typeface="JetBrains Mono" pitchFamily="49" charset="0"/>
                <a:ea typeface="JetBrains Mono" pitchFamily="49" charset="-122"/>
                <a:cs typeface="JetBrains Mono" pitchFamily="49" charset="-120"/>
              </a:rPr>
              <a:t>Usuario</a:t>
            </a:r>
            <a:r>
              <a:rPr lang="en-US" sz="1300" dirty="0">
                <a:solidFill>
                  <a:srgbClr val="E3E6F3"/>
                </a:solidFill>
                <a:latin typeface="JetBrains Mono" pitchFamily="49" charset="0"/>
                <a:ea typeface="JetBrains Mono" pitchFamily="49" charset="-122"/>
                <a:cs typeface="JetBrains Mono" pitchFamily="49" charset="-120"/>
              </a:rPr>
              <a:t> {</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id: </a:t>
            </a:r>
            <a:r>
              <a:rPr lang="en-US" sz="1300" dirty="0">
                <a:solidFill>
                  <a:srgbClr val="FFD38A"/>
                </a:solidFill>
                <a:latin typeface="JetBrains Mono" pitchFamily="49" charset="0"/>
                <a:ea typeface="JetBrains Mono" pitchFamily="49" charset="-122"/>
                <a:cs typeface="JetBrains Mono" pitchFamily="49" charset="-120"/>
              </a:rPr>
              <a:t>number</a:t>
            </a:r>
            <a:r>
              <a:rPr lang="en-US" sz="1300" dirty="0">
                <a:solidFill>
                  <a:srgbClr val="E3E6F3"/>
                </a:solidFill>
                <a:latin typeface="JetBrains Mono" pitchFamily="49" charset="0"/>
                <a:ea typeface="JetBrains Mono" pitchFamily="49" charset="-122"/>
                <a:cs typeface="JetBrains Mono" pitchFamily="49" charset="-120"/>
              </a:rPr>
              <a:t>;</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nombre: </a:t>
            </a:r>
            <a:r>
              <a:rPr lang="en-US" sz="1300" dirty="0">
                <a:solidFill>
                  <a:srgbClr val="FFD38A"/>
                </a:solidFill>
                <a:latin typeface="JetBrains Mono" pitchFamily="49" charset="0"/>
                <a:ea typeface="JetBrains Mono" pitchFamily="49" charset="-122"/>
                <a:cs typeface="JetBrains Mono" pitchFamily="49" charset="-120"/>
              </a:rPr>
              <a:t>string</a:t>
            </a:r>
            <a:r>
              <a:rPr lang="en-US" sz="1300" dirty="0">
                <a:solidFill>
                  <a:srgbClr val="E3E6F3"/>
                </a:solidFill>
                <a:latin typeface="JetBrains Mono" pitchFamily="49" charset="0"/>
                <a:ea typeface="JetBrains Mono" pitchFamily="49" charset="-122"/>
                <a:cs typeface="JetBrains Mono" pitchFamily="49" charset="-120"/>
              </a:rPr>
              <a:t>;</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correo: </a:t>
            </a:r>
            <a:r>
              <a:rPr lang="en-US" sz="1300" dirty="0">
                <a:solidFill>
                  <a:srgbClr val="FFD38A"/>
                </a:solidFill>
                <a:latin typeface="JetBrains Mono" pitchFamily="49" charset="0"/>
                <a:ea typeface="JetBrains Mono" pitchFamily="49" charset="-122"/>
                <a:cs typeface="JetBrains Mono" pitchFamily="49" charset="-120"/>
              </a:rPr>
              <a:t>string</a:t>
            </a:r>
            <a:r>
              <a:rPr lang="en-US" sz="1300" dirty="0">
                <a:solidFill>
                  <a:srgbClr val="E3E6F3"/>
                </a:solidFill>
                <a:latin typeface="JetBrains Mono" pitchFamily="49" charset="0"/>
                <a:ea typeface="JetBrains Mono" pitchFamily="49" charset="-122"/>
                <a:cs typeface="JetBrains Mono" pitchFamily="49" charset="-120"/>
              </a:rPr>
              <a:t>;</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a:t>
            </a:r>
            <a:endParaRPr lang="en-US" sz="1300" dirty="0"/>
          </a:p>
          <a:p>
            <a:pPr marL="0" indent="0" algn="l">
              <a:lnSpc>
                <a:spcPts val="2015"/>
              </a:lnSpc>
              <a:buNone/>
            </a:pPr>
            <a:endParaRPr lang="en-US" sz="1300" dirty="0"/>
          </a:p>
          <a:p>
            <a:pPr marL="0" indent="0" algn="l">
              <a:lnSpc>
                <a:spcPts val="2015"/>
              </a:lnSpc>
              <a:buNone/>
            </a:pPr>
            <a:r>
              <a:rPr lang="en-US" sz="1300" dirty="0">
                <a:solidFill>
                  <a:srgbClr val="C9A6FF"/>
                </a:solidFill>
                <a:latin typeface="JetBrains Mono" pitchFamily="49" charset="0"/>
                <a:ea typeface="JetBrains Mono" pitchFamily="49" charset="-122"/>
                <a:cs typeface="JetBrains Mono" pitchFamily="49" charset="-120"/>
              </a:rPr>
              <a:t>export type</a:t>
            </a: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FFD38A"/>
                </a:solidFill>
                <a:latin typeface="JetBrains Mono" pitchFamily="49" charset="0"/>
                <a:ea typeface="JetBrains Mono" pitchFamily="49" charset="-122"/>
                <a:cs typeface="JetBrains Mono" pitchFamily="49" charset="-120"/>
              </a:rPr>
              <a:t>UsuarioRequest</a:t>
            </a:r>
            <a:r>
              <a:rPr lang="en-US" sz="1300" dirty="0">
                <a:solidFill>
                  <a:srgbClr val="E3E6F3"/>
                </a:solidFill>
                <a:latin typeface="JetBrains Mono" pitchFamily="49" charset="0"/>
                <a:ea typeface="JetBrains Mono" pitchFamily="49" charset="-122"/>
                <a:cs typeface="JetBrains Mono" pitchFamily="49" charset="-120"/>
              </a:rPr>
              <a:t> =</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Omit&lt;Usuario, </a:t>
            </a:r>
            <a:r>
              <a:rPr lang="en-US" sz="1300" dirty="0">
                <a:solidFill>
                  <a:srgbClr val="A8E3A1"/>
                </a:solidFill>
                <a:latin typeface="JetBrains Mono" pitchFamily="49" charset="0"/>
                <a:ea typeface="JetBrains Mono" pitchFamily="49" charset="-122"/>
                <a:cs typeface="JetBrains Mono" pitchFamily="49" charset="-120"/>
              </a:rPr>
              <a:t>'id'</a:t>
            </a:r>
            <a:r>
              <a:rPr lang="en-US" sz="1300" dirty="0">
                <a:solidFill>
                  <a:srgbClr val="E3E6F3"/>
                </a:solidFill>
                <a:latin typeface="JetBrains Mono" pitchFamily="49" charset="0"/>
                <a:ea typeface="JetBrains Mono" pitchFamily="49" charset="-122"/>
                <a:cs typeface="JetBrains Mono" pitchFamily="49" charset="-120"/>
              </a:rPr>
              <a:t>&gt;;</a:t>
            </a:r>
            <a:endParaRPr lang="en-US" sz="1300" dirty="0"/>
          </a:p>
        </p:txBody>
      </p:sp>
      <p:sp>
        <p:nvSpPr>
          <p:cNvPr id="7" name="Shape 5"/>
          <p:cNvSpPr/>
          <p:nvPr/>
        </p:nvSpPr>
        <p:spPr>
          <a:xfrm>
            <a:off x="6223000" y="1828701"/>
            <a:ext cx="5156200" cy="2743002"/>
          </a:xfrm>
          <a:prstGeom prst="roundRect">
            <a:avLst>
              <a:gd name="adj" fmla="val 3704"/>
            </a:avLst>
          </a:prstGeom>
          <a:solidFill>
            <a:srgbClr val="12162B"/>
          </a:solidFill>
          <a:ln/>
        </p:spPr>
        <p:txBody>
          <a:bodyPr/>
          <a:lstStyle/>
          <a:p>
            <a:endParaRPr lang="es-CO"/>
          </a:p>
        </p:txBody>
      </p:sp>
      <p:sp>
        <p:nvSpPr>
          <p:cNvPr id="8" name="Text 6"/>
          <p:cNvSpPr/>
          <p:nvPr/>
        </p:nvSpPr>
        <p:spPr>
          <a:xfrm>
            <a:off x="6426200" y="203190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backend · UsuarioResponse.java</a:t>
            </a:r>
            <a:endParaRPr lang="en-US" sz="1200" dirty="0"/>
          </a:p>
        </p:txBody>
      </p:sp>
      <p:sp>
        <p:nvSpPr>
          <p:cNvPr id="9" name="Text 7"/>
          <p:cNvSpPr/>
          <p:nvPr/>
        </p:nvSpPr>
        <p:spPr>
          <a:xfrm>
            <a:off x="6426200" y="2321421"/>
            <a:ext cx="4892294" cy="2072481"/>
          </a:xfrm>
          <a:prstGeom prst="rect">
            <a:avLst/>
          </a:prstGeom>
          <a:noFill/>
          <a:ln/>
        </p:spPr>
        <p:txBody>
          <a:bodyPr wrap="square" lIns="0" tIns="0" rIns="0" bIns="0" rtlCol="0" anchor="t">
            <a:normAutofit/>
          </a:bodyPr>
          <a:lstStyle/>
          <a:p>
            <a:pPr marL="0" indent="0" algn="l">
              <a:lnSpc>
                <a:spcPts val="2015"/>
              </a:lnSpc>
              <a:buNone/>
            </a:pPr>
            <a:r>
              <a:rPr lang="en-US" sz="1300" dirty="0">
                <a:solidFill>
                  <a:srgbClr val="C9A6FF"/>
                </a:solidFill>
                <a:latin typeface="JetBrains Mono" pitchFamily="49" charset="0"/>
                <a:ea typeface="JetBrains Mono" pitchFamily="49" charset="-122"/>
                <a:cs typeface="JetBrains Mono" pitchFamily="49" charset="-120"/>
              </a:rPr>
              <a:t>public class</a:t>
            </a: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FFD38A"/>
                </a:solidFill>
                <a:latin typeface="JetBrains Mono" pitchFamily="49" charset="0"/>
                <a:ea typeface="JetBrains Mono" pitchFamily="49" charset="-122"/>
                <a:cs typeface="JetBrains Mono" pitchFamily="49" charset="-120"/>
              </a:rPr>
              <a:t>UsuarioResponse</a:t>
            </a:r>
            <a:r>
              <a:rPr lang="en-US" sz="1300" dirty="0">
                <a:solidFill>
                  <a:srgbClr val="E3E6F3"/>
                </a:solidFill>
                <a:latin typeface="JetBrains Mono" pitchFamily="49" charset="0"/>
                <a:ea typeface="JetBrains Mono" pitchFamily="49" charset="-122"/>
                <a:cs typeface="JetBrains Mono" pitchFamily="49" charset="-120"/>
              </a:rPr>
              <a:t> {</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C9A6FF"/>
                </a:solidFill>
                <a:latin typeface="JetBrains Mono" pitchFamily="49" charset="0"/>
                <a:ea typeface="JetBrains Mono" pitchFamily="49" charset="-122"/>
                <a:cs typeface="JetBrains Mono" pitchFamily="49" charset="-120"/>
              </a:rPr>
              <a:t>private</a:t>
            </a: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FFD38A"/>
                </a:solidFill>
                <a:latin typeface="JetBrains Mono" pitchFamily="49" charset="0"/>
                <a:ea typeface="JetBrains Mono" pitchFamily="49" charset="-122"/>
                <a:cs typeface="JetBrains Mono" pitchFamily="49" charset="-120"/>
              </a:rPr>
              <a:t>Long</a:t>
            </a:r>
            <a:r>
              <a:rPr lang="en-US" sz="1300" dirty="0">
                <a:solidFill>
                  <a:srgbClr val="E3E6F3"/>
                </a:solidFill>
                <a:latin typeface="JetBrains Mono" pitchFamily="49" charset="0"/>
                <a:ea typeface="JetBrains Mono" pitchFamily="49" charset="-122"/>
                <a:cs typeface="JetBrains Mono" pitchFamily="49" charset="-120"/>
              </a:rPr>
              <a:t> id;</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C9A6FF"/>
                </a:solidFill>
                <a:latin typeface="JetBrains Mono" pitchFamily="49" charset="0"/>
                <a:ea typeface="JetBrains Mono" pitchFamily="49" charset="-122"/>
                <a:cs typeface="JetBrains Mono" pitchFamily="49" charset="-120"/>
              </a:rPr>
              <a:t>private</a:t>
            </a: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FFD38A"/>
                </a:solidFill>
                <a:latin typeface="JetBrains Mono" pitchFamily="49" charset="0"/>
                <a:ea typeface="JetBrains Mono" pitchFamily="49" charset="-122"/>
                <a:cs typeface="JetBrains Mono" pitchFamily="49" charset="-120"/>
              </a:rPr>
              <a:t>String</a:t>
            </a:r>
            <a:r>
              <a:rPr lang="en-US" sz="1300" dirty="0">
                <a:solidFill>
                  <a:srgbClr val="E3E6F3"/>
                </a:solidFill>
                <a:latin typeface="JetBrains Mono" pitchFamily="49" charset="0"/>
                <a:ea typeface="JetBrains Mono" pitchFamily="49" charset="-122"/>
                <a:cs typeface="JetBrains Mono" pitchFamily="49" charset="-120"/>
              </a:rPr>
              <a:t> nombre;</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C9A6FF"/>
                </a:solidFill>
                <a:latin typeface="JetBrains Mono" pitchFamily="49" charset="0"/>
                <a:ea typeface="JetBrains Mono" pitchFamily="49" charset="-122"/>
                <a:cs typeface="JetBrains Mono" pitchFamily="49" charset="-120"/>
              </a:rPr>
              <a:t>private</a:t>
            </a: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FFD38A"/>
                </a:solidFill>
                <a:latin typeface="JetBrains Mono" pitchFamily="49" charset="0"/>
                <a:ea typeface="JetBrains Mono" pitchFamily="49" charset="-122"/>
                <a:cs typeface="JetBrains Mono" pitchFamily="49" charset="-120"/>
              </a:rPr>
              <a:t>String</a:t>
            </a:r>
            <a:r>
              <a:rPr lang="en-US" sz="1300" dirty="0">
                <a:solidFill>
                  <a:srgbClr val="E3E6F3"/>
                </a:solidFill>
                <a:latin typeface="JetBrains Mono" pitchFamily="49" charset="0"/>
                <a:ea typeface="JetBrains Mono" pitchFamily="49" charset="-122"/>
                <a:cs typeface="JetBrains Mono" pitchFamily="49" charset="-120"/>
              </a:rPr>
              <a:t> correo;</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a:t>
            </a:r>
            <a:endParaRPr lang="en-US" sz="1300" dirty="0"/>
          </a:p>
          <a:p>
            <a:pPr marL="0" indent="0" algn="l">
              <a:lnSpc>
                <a:spcPts val="2015"/>
              </a:lnSpc>
              <a:buNone/>
            </a:pPr>
            <a:endParaRPr lang="en-US" sz="1300" dirty="0"/>
          </a:p>
          <a:p>
            <a:pPr marL="0" indent="0" algn="l">
              <a:lnSpc>
                <a:spcPts val="2015"/>
              </a:lnSpc>
              <a:buNone/>
            </a:pPr>
            <a:r>
              <a:rPr lang="en-US" sz="1300" dirty="0">
                <a:solidFill>
                  <a:srgbClr val="8A91B4"/>
                </a:solidFill>
                <a:latin typeface="JetBrains Mono" pitchFamily="49" charset="0"/>
                <a:ea typeface="JetBrains Mono" pitchFamily="49" charset="-122"/>
                <a:cs typeface="JetBrains Mono" pitchFamily="49" charset="-120"/>
              </a:rPr>
              <a:t>// JSON que viaja:</a:t>
            </a:r>
            <a:endParaRPr lang="en-US" sz="1300" dirty="0"/>
          </a:p>
          <a:p>
            <a:pPr marL="0" indent="0" algn="l">
              <a:lnSpc>
                <a:spcPts val="2015"/>
              </a:lnSpc>
              <a:buNone/>
            </a:pPr>
            <a:r>
              <a:rPr lang="en-US" sz="1300" dirty="0">
                <a:solidFill>
                  <a:srgbClr val="E3E6F3"/>
                </a:solidFill>
                <a:latin typeface="JetBrains Mono" pitchFamily="49" charset="0"/>
                <a:ea typeface="JetBrains Mono" pitchFamily="49" charset="-122"/>
                <a:cs typeface="JetBrains Mono" pitchFamily="49" charset="-120"/>
              </a:rPr>
              <a:t>{ </a:t>
            </a:r>
            <a:r>
              <a:rPr lang="en-US" sz="1300" dirty="0">
                <a:solidFill>
                  <a:srgbClr val="A8E3A1"/>
                </a:solidFill>
                <a:latin typeface="JetBrains Mono" pitchFamily="49" charset="0"/>
                <a:ea typeface="JetBrains Mono" pitchFamily="49" charset="-122"/>
                <a:cs typeface="JetBrains Mono" pitchFamily="49" charset="-120"/>
              </a:rPr>
              <a:t>"id"</a:t>
            </a:r>
            <a:r>
              <a:rPr lang="en-US" sz="1300" dirty="0">
                <a:solidFill>
                  <a:srgbClr val="E3E6F3"/>
                </a:solidFill>
                <a:latin typeface="JetBrains Mono" pitchFamily="49" charset="0"/>
                <a:ea typeface="JetBrains Mono" pitchFamily="49" charset="-122"/>
                <a:cs typeface="JetBrains Mono" pitchFamily="49" charset="-120"/>
              </a:rPr>
              <a:t>: 1, </a:t>
            </a:r>
            <a:r>
              <a:rPr lang="en-US" sz="1300" dirty="0">
                <a:solidFill>
                  <a:srgbClr val="A8E3A1"/>
                </a:solidFill>
                <a:latin typeface="JetBrains Mono" pitchFamily="49" charset="0"/>
                <a:ea typeface="JetBrains Mono" pitchFamily="49" charset="-122"/>
                <a:cs typeface="JetBrains Mono" pitchFamily="49" charset="-120"/>
              </a:rPr>
              <a:t>"nombre"</a:t>
            </a:r>
            <a:r>
              <a:rPr lang="en-US" sz="1300" dirty="0">
                <a:solidFill>
                  <a:srgbClr val="E3E6F3"/>
                </a:solidFill>
                <a:latin typeface="JetBrains Mono" pitchFamily="49" charset="0"/>
                <a:ea typeface="JetBrains Mono" pitchFamily="49" charset="-122"/>
                <a:cs typeface="JetBrains Mono" pitchFamily="49" charset="-120"/>
              </a:rPr>
              <a:t>: …, </a:t>
            </a:r>
            <a:r>
              <a:rPr lang="en-US" sz="1300" dirty="0">
                <a:solidFill>
                  <a:srgbClr val="A8E3A1"/>
                </a:solidFill>
                <a:latin typeface="JetBrains Mono" pitchFamily="49" charset="0"/>
                <a:ea typeface="JetBrains Mono" pitchFamily="49" charset="-122"/>
                <a:cs typeface="JetBrains Mono" pitchFamily="49" charset="-120"/>
              </a:rPr>
              <a:t>"correo"</a:t>
            </a:r>
            <a:r>
              <a:rPr lang="en-US" sz="1300" dirty="0">
                <a:solidFill>
                  <a:srgbClr val="E3E6F3"/>
                </a:solidFill>
                <a:latin typeface="JetBrains Mono" pitchFamily="49" charset="0"/>
                <a:ea typeface="JetBrains Mono" pitchFamily="49" charset="-122"/>
                <a:cs typeface="JetBrains Mono" pitchFamily="49" charset="-120"/>
              </a:rPr>
              <a:t>: … }</a:t>
            </a:r>
            <a:endParaRPr lang="en-US" sz="1300" dirty="0"/>
          </a:p>
        </p:txBody>
      </p:sp>
      <p:sp>
        <p:nvSpPr>
          <p:cNvPr id="10" name="Text 8"/>
          <p:cNvSpPr/>
          <p:nvPr/>
        </p:nvSpPr>
        <p:spPr>
          <a:xfrm>
            <a:off x="812800" y="4825702"/>
            <a:ext cx="536321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Los nombres deben coincidir </a:t>
            </a:r>
            <a:r>
              <a:rPr lang="en-US" sz="1500" b="1" dirty="0">
                <a:solidFill>
                  <a:srgbClr val="161B2E"/>
                </a:solidFill>
                <a:latin typeface="IBM Plex Sans" pitchFamily="34" charset="0"/>
                <a:ea typeface="IBM Plex Sans" pitchFamily="34" charset="-122"/>
                <a:cs typeface="IBM Plex Sans" pitchFamily="34" charset="-120"/>
              </a:rPr>
              <a:t>exactamente</a:t>
            </a:r>
            <a:r>
              <a:rPr lang="en-US" sz="1500" dirty="0">
                <a:solidFill>
                  <a:srgbClr val="4A5168"/>
                </a:solidFill>
                <a:latin typeface="IBM Plex Sans" pitchFamily="34" charset="0"/>
                <a:ea typeface="IBM Plex Sans" pitchFamily="34" charset="-122"/>
                <a:cs typeface="IBM Plex Sans" pitchFamily="34" charset="-120"/>
              </a:rPr>
              <a:t> con el JSON.</a:t>
            </a:r>
            <a:endParaRPr lang="en-US" sz="1500" dirty="0"/>
          </a:p>
        </p:txBody>
      </p:sp>
      <p:sp>
        <p:nvSpPr>
          <p:cNvPr id="11" name="Text 9"/>
          <p:cNvSpPr/>
          <p:nvPr/>
        </p:nvSpPr>
        <p:spPr>
          <a:xfrm>
            <a:off x="6172200" y="4825702"/>
            <a:ext cx="53632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Omit</a:t>
            </a:r>
            <a:r>
              <a:rPr lang="en-US" sz="1500" dirty="0">
                <a:solidFill>
                  <a:srgbClr val="4A5168"/>
                </a:solidFill>
                <a:latin typeface="IBM Plex Sans" pitchFamily="34" charset="0"/>
                <a:ea typeface="IBM Plex Sans" pitchFamily="34" charset="-122"/>
                <a:cs typeface="IBM Plex Sans" pitchFamily="34" charset="-120"/>
              </a:rPr>
              <a:t> quita el id: al crear lo genera la base de datos.</a:t>
            </a:r>
            <a:endParaRPr lang="en-US" sz="15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01 Modelo</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01 · SERVICIO</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El servicio sabe cómo hablar con la API</a:t>
            </a:r>
            <a:endParaRPr lang="en-US" sz="3200" dirty="0"/>
          </a:p>
        </p:txBody>
      </p:sp>
      <p:sp>
        <p:nvSpPr>
          <p:cNvPr id="4" name="Shape 2"/>
          <p:cNvSpPr/>
          <p:nvPr/>
        </p:nvSpPr>
        <p:spPr>
          <a:xfrm>
            <a:off x="812800" y="1828701"/>
            <a:ext cx="5704979" cy="3255764"/>
          </a:xfrm>
          <a:prstGeom prst="roundRect">
            <a:avLst>
              <a:gd name="adj" fmla="val 3121"/>
            </a:avLst>
          </a:prstGeom>
          <a:solidFill>
            <a:srgbClr val="12162B"/>
          </a:solidFill>
          <a:ln/>
        </p:spPr>
        <p:txBody>
          <a:bodyPr/>
          <a:lstStyle/>
          <a:p>
            <a:endParaRPr lang="es-CO"/>
          </a:p>
        </p:txBody>
      </p:sp>
      <p:sp>
        <p:nvSpPr>
          <p:cNvPr id="5" name="Text 3"/>
          <p:cNvSpPr/>
          <p:nvPr/>
        </p:nvSpPr>
        <p:spPr>
          <a:xfrm>
            <a:off x="1016000" y="2031901"/>
            <a:ext cx="545753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services/usuario.service.ts</a:t>
            </a:r>
            <a:endParaRPr lang="en-US" sz="1200" dirty="0"/>
          </a:p>
        </p:txBody>
      </p:sp>
      <p:sp>
        <p:nvSpPr>
          <p:cNvPr id="6" name="Text 4"/>
          <p:cNvSpPr/>
          <p:nvPr/>
        </p:nvSpPr>
        <p:spPr>
          <a:xfrm>
            <a:off x="1016000" y="2321421"/>
            <a:ext cx="5457536" cy="258524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9FB2"/>
                </a:solidFill>
                <a:latin typeface="JetBrains Mono" pitchFamily="49" charset="0"/>
                <a:ea typeface="JetBrains Mono" pitchFamily="49" charset="-122"/>
                <a:cs typeface="JetBrains Mono" pitchFamily="49" charset="-120"/>
              </a:rPr>
              <a:t>@Injectable</a:t>
            </a:r>
            <a:r>
              <a:rPr lang="en-US" sz="1200" dirty="0">
                <a:solidFill>
                  <a:srgbClr val="E3E6F3"/>
                </a:solidFill>
                <a:latin typeface="JetBrains Mono" pitchFamily="49" charset="0"/>
                <a:ea typeface="JetBrains Mono" pitchFamily="49" charset="-122"/>
                <a:cs typeface="JetBrains Mono" pitchFamily="49" charset="-120"/>
              </a:rPr>
              <a:t>({ providedIn: </a:t>
            </a:r>
            <a:r>
              <a:rPr lang="en-US" sz="1200" dirty="0">
                <a:solidFill>
                  <a:srgbClr val="A8E3A1"/>
                </a:solidFill>
                <a:latin typeface="JetBrains Mono" pitchFamily="49" charset="0"/>
                <a:ea typeface="JetBrains Mono" pitchFamily="49" charset="-122"/>
                <a:cs typeface="JetBrains Mono" pitchFamily="49" charset="-120"/>
              </a:rPr>
              <a:t>'root'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export class</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UsuarioService</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http = inject(HttpClient);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url = </a:t>
            </a:r>
            <a:r>
              <a:rPr lang="en-US" sz="1200" dirty="0">
                <a:solidFill>
                  <a:srgbClr val="A8E3A1"/>
                </a:solidFill>
                <a:latin typeface="JetBrains Mono" pitchFamily="49" charset="0"/>
                <a:ea typeface="JetBrains Mono" pitchFamily="49" charset="-122"/>
                <a:cs typeface="JetBrains Mono" pitchFamily="49" charset="-120"/>
              </a:rPr>
              <a:t>`${apiUrl}/usuarios`</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8FC8FF"/>
                </a:solidFill>
                <a:latin typeface="JetBrains Mono" pitchFamily="49" charset="0"/>
                <a:ea typeface="JetBrains Mono" pitchFamily="49" charset="-122"/>
                <a:cs typeface="JetBrains Mono" pitchFamily="49" charset="-120"/>
              </a:rPr>
              <a:t>list</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Observable&lt;Usuario[]&gt;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return</a:t>
            </a:r>
            <a:r>
              <a:rPr lang="en-US" sz="1200" dirty="0">
                <a:solidFill>
                  <a:srgbClr val="E3E6F3"/>
                </a:solidFill>
                <a:latin typeface="JetBrains Mono" pitchFamily="49" charset="0"/>
                <a:ea typeface="JetBrains Mono" pitchFamily="49" charset="-122"/>
                <a:cs typeface="JetBrains Mono" pitchFamily="49" charset="-120"/>
              </a:rPr>
              <a:t> this.http.get&lt;Usuario[]&gt;(this.url);</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8FC8FF"/>
                </a:solidFill>
                <a:latin typeface="JetBrains Mono" pitchFamily="49" charset="0"/>
                <a:ea typeface="JetBrains Mono" pitchFamily="49" charset="-122"/>
                <a:cs typeface="JetBrains Mono" pitchFamily="49" charset="-120"/>
              </a:rPr>
              <a:t>create</a:t>
            </a:r>
            <a:r>
              <a:rPr lang="en-US" sz="1200" dirty="0">
                <a:solidFill>
                  <a:srgbClr val="E3E6F3"/>
                </a:solidFill>
                <a:latin typeface="JetBrains Mono" pitchFamily="49" charset="0"/>
                <a:ea typeface="JetBrains Mono" pitchFamily="49" charset="-122"/>
                <a:cs typeface="JetBrains Mono" pitchFamily="49" charset="-120"/>
              </a:rPr>
              <a:t>(u: UsuarioRequest)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return</a:t>
            </a:r>
            <a:r>
              <a:rPr lang="en-US" sz="1200" dirty="0">
                <a:solidFill>
                  <a:srgbClr val="E3E6F3"/>
                </a:solidFill>
                <a:latin typeface="JetBrains Mono" pitchFamily="49" charset="0"/>
                <a:ea typeface="JetBrains Mono" pitchFamily="49" charset="-122"/>
                <a:cs typeface="JetBrains Mono" pitchFamily="49" charset="-120"/>
              </a:rPr>
              <a:t> this.http.post&lt;Usuario&gt;(this.url, u);</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8A91B4"/>
                </a:solidFill>
                <a:latin typeface="JetBrains Mono" pitchFamily="49" charset="0"/>
                <a:ea typeface="JetBrains Mono" pitchFamily="49" charset="-122"/>
                <a:cs typeface="JetBrains Mono" pitchFamily="49" charset="-120"/>
              </a:rPr>
              <a:t>// get, update, delete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784479" y="1841401"/>
          <a:ext cx="4594721" cy="2155626"/>
        </p:xfrm>
        <a:graphic>
          <a:graphicData uri="http://schemas.openxmlformats.org/drawingml/2006/table">
            <a:tbl>
              <a:tblPr/>
              <a:tblGrid>
                <a:gridCol w="1929783">
                  <a:extLst>
                    <a:ext uri="{9D8B030D-6E8A-4147-A177-3AD203B41FA5}">
                      <a16:colId xmlns:a16="http://schemas.microsoft.com/office/drawing/2014/main" val="20000"/>
                    </a:ext>
                  </a:extLst>
                </a:gridCol>
                <a:gridCol w="2664938">
                  <a:extLst>
                    <a:ext uri="{9D8B030D-6E8A-4147-A177-3AD203B41FA5}">
                      <a16:colId xmlns:a16="http://schemas.microsoft.com/office/drawing/2014/main" val="20001"/>
                    </a:ext>
                  </a:extLst>
                </a:gridCol>
              </a:tblGrid>
              <a:tr h="359271">
                <a:tc>
                  <a:txBody>
                    <a:bodyPr/>
                    <a:lstStyle/>
                    <a:p>
                      <a:pPr marL="0" indent="0">
                        <a:lnSpc>
                          <a:spcPts val="1820"/>
                        </a:lnSpc>
                        <a:buNone/>
                      </a:pPr>
                      <a:r>
                        <a:rPr lang="en-US" sz="1300" b="1" dirty="0">
                          <a:solidFill>
                            <a:srgbClr val="586079"/>
                          </a:solidFill>
                          <a:latin typeface="IBM Plex Sans" pitchFamily="34" charset="0"/>
                          <a:ea typeface="IBM Plex Sans" pitchFamily="34" charset="-122"/>
                          <a:cs typeface="IBM Plex Sans" pitchFamily="34" charset="-120"/>
                        </a:rPr>
                        <a:t>Angular</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1820"/>
                        </a:lnSpc>
                        <a:buNone/>
                      </a:pPr>
                      <a:r>
                        <a:rPr lang="en-US" sz="1300" b="1" dirty="0">
                          <a:solidFill>
                            <a:srgbClr val="586079"/>
                          </a:solidFill>
                          <a:latin typeface="IBM Plex Sans" pitchFamily="34" charset="0"/>
                          <a:ea typeface="IBM Plex Sans" pitchFamily="34" charset="-122"/>
                          <a:cs typeface="IBM Plex Sans" pitchFamily="34" charset="-120"/>
                        </a:rPr>
                        <a:t>HTTP · Spring</a:t>
                      </a:r>
                      <a:endParaRPr lang="en-US" sz="1300" dirty="0">
                        <a:latin typeface="IBM Plex Sans" charset="0"/>
                        <a:ea typeface="IBM Plex Sans" charset="0"/>
                        <a:cs typeface="IBM Plex Sans" charset="0"/>
                      </a:endParaRPr>
                    </a:p>
                  </a:txBody>
                  <a:tcPr marL="57785" marR="57785" marT="57785" marB="57785">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extLst>
                  <a:ext uri="{0D108BD9-81ED-4DB2-BD59-A6C34878D82A}">
                    <a16:rowId xmlns:a16="http://schemas.microsoft.com/office/drawing/2014/main" val="10000"/>
                  </a:ext>
                </a:extLst>
              </a:tr>
              <a:tr h="359271">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list()</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GET · @GetMapping</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1"/>
                  </a:ext>
                </a:extLst>
              </a:tr>
              <a:tr h="359271">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get(7)</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GET /7 · @GetMapping("/{id}")</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2"/>
                  </a:ext>
                </a:extLst>
              </a:tr>
              <a:tr h="359271">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create(u)</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POST + JSON · @PostMapping</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3"/>
                  </a:ext>
                </a:extLst>
              </a:tr>
              <a:tr h="359271">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update(7, u)</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PUT /7 · @PutMapping</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4"/>
                  </a:ext>
                </a:extLst>
              </a:tr>
              <a:tr h="359271">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delete(7)</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820"/>
                        </a:lnSpc>
                        <a:buNone/>
                      </a:pPr>
                      <a:r>
                        <a:rPr lang="en-US" sz="1300" dirty="0">
                          <a:solidFill>
                            <a:srgbClr val="161B2E"/>
                          </a:solidFill>
                          <a:latin typeface="IBM Plex Sans" pitchFamily="34" charset="0"/>
                          <a:ea typeface="IBM Plex Sans" pitchFamily="34" charset="-122"/>
                          <a:cs typeface="IBM Plex Sans" pitchFamily="34" charset="-120"/>
                        </a:rPr>
                        <a:t>DELETE /7 · @DeleteMapping</a:t>
                      </a:r>
                      <a:endParaRPr lang="en-US" sz="1300" dirty="0">
                        <a:latin typeface="IBM Plex Sans" charset="0"/>
                        <a:ea typeface="IBM Plex Sans" charset="0"/>
                        <a:cs typeface="IBM Plex Sans" charset="0"/>
                      </a:endParaRPr>
                    </a:p>
                  </a:txBody>
                  <a:tcPr marL="57785" marR="57785" marT="57785" marB="57785">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5"/>
          <p:cNvSpPr/>
          <p:nvPr/>
        </p:nvSpPr>
        <p:spPr>
          <a:xfrm>
            <a:off x="6771779" y="4098627"/>
            <a:ext cx="474564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Todos devuelven un </a:t>
            </a:r>
            <a:r>
              <a:rPr lang="en-US" sz="1500" b="1" dirty="0">
                <a:solidFill>
                  <a:srgbClr val="161B2E"/>
                </a:solidFill>
                <a:latin typeface="IBM Plex Sans" pitchFamily="34" charset="0"/>
                <a:ea typeface="IBM Plex Sans" pitchFamily="34" charset="-122"/>
                <a:cs typeface="IBM Plex Sans" pitchFamily="34" charset="-120"/>
              </a:rPr>
              <a:t>Observable</a:t>
            </a:r>
            <a:r>
              <a:rPr lang="en-US" sz="1500" dirty="0">
                <a:solidFill>
                  <a:srgbClr val="4A5168"/>
                </a:solidFill>
                <a:latin typeface="IBM Plex Sans" pitchFamily="34" charset="0"/>
                <a:ea typeface="IBM Plex Sans" pitchFamily="34" charset="-122"/>
                <a:cs typeface="IBM Plex Sans" pitchFamily="34" charset="-120"/>
              </a:rPr>
              <a:t>, nunca el dato: la respuesta llega después.</a:t>
            </a:r>
            <a:endParaRPr lang="en-US" sz="1500" dirty="0"/>
          </a:p>
        </p:txBody>
      </p:sp>
      <p:sp>
        <p:nvSpPr>
          <p:cNvPr id="9"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01 Servicio</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01 · OBSERVABLE PASO A PASO</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Qué pasa cuando se llama a load()</a:t>
            </a:r>
            <a:endParaRPr lang="en-US" sz="3200" dirty="0"/>
          </a:p>
        </p:txBody>
      </p:sp>
      <p:sp>
        <p:nvSpPr>
          <p:cNvPr id="4" name="Shape 2"/>
          <p:cNvSpPr/>
          <p:nvPr/>
        </p:nvSpPr>
        <p:spPr>
          <a:xfrm>
            <a:off x="812800" y="1828701"/>
            <a:ext cx="5588000" cy="3682405"/>
          </a:xfrm>
          <a:prstGeom prst="roundRect">
            <a:avLst>
              <a:gd name="adj" fmla="val 2759"/>
            </a:avLst>
          </a:prstGeom>
          <a:solidFill>
            <a:srgbClr val="12162B"/>
          </a:solidFill>
          <a:ln/>
        </p:spPr>
        <p:txBody>
          <a:bodyPr/>
          <a:lstStyle/>
          <a:p>
            <a:endParaRPr lang="es-CO"/>
          </a:p>
        </p:txBody>
      </p:sp>
      <p:sp>
        <p:nvSpPr>
          <p:cNvPr id="5" name="Text 3"/>
          <p:cNvSpPr/>
          <p:nvPr/>
        </p:nvSpPr>
        <p:spPr>
          <a:xfrm>
            <a:off x="1016000" y="2031901"/>
            <a:ext cx="533704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usuarios/usuario-list/usuario-list.component.ts</a:t>
            </a:r>
            <a:endParaRPr lang="en-US" sz="1200" dirty="0"/>
          </a:p>
        </p:txBody>
      </p:sp>
      <p:sp>
        <p:nvSpPr>
          <p:cNvPr id="6" name="Text 4"/>
          <p:cNvSpPr/>
          <p:nvPr/>
        </p:nvSpPr>
        <p:spPr>
          <a:xfrm>
            <a:off x="1016000" y="2321421"/>
            <a:ext cx="5337048" cy="301188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C8FF"/>
                </a:solidFill>
                <a:latin typeface="JetBrains Mono" pitchFamily="49" charset="0"/>
                <a:ea typeface="JetBrains Mono" pitchFamily="49" charset="-122"/>
                <a:cs typeface="JetBrains Mono" pitchFamily="49" charset="-120"/>
              </a:rPr>
              <a:t>load</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void</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this.status.set(</a:t>
            </a:r>
            <a:r>
              <a:rPr lang="en-US" sz="1200" dirty="0">
                <a:solidFill>
                  <a:srgbClr val="A8E3A1"/>
                </a:solidFill>
                <a:latin typeface="JetBrains Mono" pitchFamily="49" charset="0"/>
                <a:ea typeface="JetBrains Mono" pitchFamily="49" charset="-122"/>
                <a:cs typeface="JetBrains Mono" pitchFamily="49" charset="-120"/>
              </a:rPr>
              <a:t>'loading'</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2B766"/>
                </a:solidFill>
                <a:latin typeface="JetBrains Mono" pitchFamily="49" charset="0"/>
                <a:ea typeface="JetBrains Mono" pitchFamily="49" charset="-122"/>
                <a:cs typeface="JetBrains Mono" pitchFamily="49" charset="-120"/>
              </a:rPr>
              <a:t>// 1</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this.service.list()  </a:t>
            </a:r>
            <a:r>
              <a:rPr lang="en-US" sz="1200" dirty="0">
                <a:solidFill>
                  <a:srgbClr val="F2B766"/>
                </a:solidFill>
                <a:latin typeface="JetBrains Mono" pitchFamily="49" charset="0"/>
                <a:ea typeface="JetBrains Mono" pitchFamily="49" charset="-122"/>
                <a:cs typeface="JetBrains Mono" pitchFamily="49" charset="-120"/>
              </a:rPr>
              <a:t>// 2</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.subscribe({  </a:t>
            </a:r>
            <a:r>
              <a:rPr lang="en-US" sz="1200" dirty="0">
                <a:solidFill>
                  <a:srgbClr val="F2B766"/>
                </a:solidFill>
                <a:latin typeface="JetBrains Mono" pitchFamily="49" charset="0"/>
                <a:ea typeface="JetBrains Mono" pitchFamily="49" charset="-122"/>
                <a:cs typeface="JetBrains Mono" pitchFamily="49" charset="-120"/>
              </a:rPr>
              <a:t>// 3</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8FC8FF"/>
                </a:solidFill>
                <a:latin typeface="JetBrains Mono" pitchFamily="49" charset="0"/>
                <a:ea typeface="JetBrains Mono" pitchFamily="49" charset="-122"/>
                <a:cs typeface="JetBrains Mono" pitchFamily="49" charset="-120"/>
              </a:rPr>
              <a:t>next</a:t>
            </a:r>
            <a:r>
              <a:rPr lang="en-US" sz="1200" dirty="0">
                <a:solidFill>
                  <a:srgbClr val="E3E6F3"/>
                </a:solidFill>
                <a:latin typeface="JetBrains Mono" pitchFamily="49" charset="0"/>
                <a:ea typeface="JetBrains Mono" pitchFamily="49" charset="-122"/>
                <a:cs typeface="JetBrains Mono" pitchFamily="49" charset="-120"/>
              </a:rPr>
              <a:t>: data =&gt; {  </a:t>
            </a:r>
            <a:r>
              <a:rPr lang="en-US" sz="1200" dirty="0">
                <a:solidFill>
                  <a:srgbClr val="F2B766"/>
                </a:solidFill>
                <a:latin typeface="JetBrains Mono" pitchFamily="49" charset="0"/>
                <a:ea typeface="JetBrains Mono" pitchFamily="49" charset="-122"/>
                <a:cs typeface="JetBrains Mono" pitchFamily="49" charset="-120"/>
              </a:rPr>
              <a:t>// 4 · 5</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this.usuarios.set(data);</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this.status.set(</a:t>
            </a:r>
            <a:r>
              <a:rPr lang="en-US" sz="1200" dirty="0">
                <a:solidFill>
                  <a:srgbClr val="A8E3A1"/>
                </a:solidFill>
                <a:latin typeface="JetBrains Mono" pitchFamily="49" charset="0"/>
                <a:ea typeface="JetBrains Mono" pitchFamily="49" charset="-122"/>
                <a:cs typeface="JetBrains Mono" pitchFamily="49" charset="-120"/>
              </a:rPr>
              <a:t>'success'</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2B766"/>
                </a:solidFill>
                <a:latin typeface="JetBrains Mono" pitchFamily="49" charset="0"/>
                <a:ea typeface="JetBrains Mono" pitchFamily="49" charset="-122"/>
                <a:cs typeface="JetBrains Mono" pitchFamily="49" charset="-120"/>
              </a:rPr>
              <a:t>// 6</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8FC8FF"/>
                </a:solidFill>
                <a:latin typeface="JetBrains Mono" pitchFamily="49" charset="0"/>
                <a:ea typeface="JetBrains Mono" pitchFamily="49" charset="-122"/>
                <a:cs typeface="JetBrains Mono" pitchFamily="49" charset="-120"/>
              </a:rPr>
              <a:t>error</a:t>
            </a:r>
            <a:r>
              <a:rPr lang="en-US" sz="1200" dirty="0">
                <a:solidFill>
                  <a:srgbClr val="E3E6F3"/>
                </a:solidFill>
                <a:latin typeface="JetBrains Mono" pitchFamily="49" charset="0"/>
                <a:ea typeface="JetBrains Mono" pitchFamily="49" charset="-122"/>
                <a:cs typeface="JetBrains Mono" pitchFamily="49" charset="-120"/>
              </a:rPr>
              <a:t>: err =&gt; {  </a:t>
            </a:r>
            <a:r>
              <a:rPr lang="en-US" sz="1200" dirty="0">
                <a:solidFill>
                  <a:srgbClr val="F2B766"/>
                </a:solidFill>
                <a:latin typeface="JetBrains Mono" pitchFamily="49" charset="0"/>
                <a:ea typeface="JetBrains Mono" pitchFamily="49" charset="-122"/>
                <a:cs typeface="JetBrains Mono" pitchFamily="49" charset="-120"/>
              </a:rPr>
              <a:t>// 7</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this.message.set(mensajeDeError(err));</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this.status.set(</a:t>
            </a:r>
            <a:r>
              <a:rPr lang="en-US" sz="1200" dirty="0">
                <a:solidFill>
                  <a:srgbClr val="A8E3A1"/>
                </a:solidFill>
                <a:latin typeface="JetBrains Mono" pitchFamily="49" charset="0"/>
                <a:ea typeface="JetBrains Mono" pitchFamily="49" charset="-122"/>
                <a:cs typeface="JetBrains Mono" pitchFamily="49" charset="-120"/>
              </a:rPr>
              <a:t>'error'</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7" name="Text 5"/>
          <p:cNvSpPr/>
          <p:nvPr/>
        </p:nvSpPr>
        <p:spPr>
          <a:xfrm>
            <a:off x="6657975" y="2098675"/>
            <a:ext cx="4718050" cy="398760"/>
          </a:xfrm>
          <a:prstGeom prst="roundRect">
            <a:avLst>
              <a:gd name="adj" fmla="val 18313"/>
            </a:avLst>
          </a:prstGeom>
          <a:solidFill>
            <a:srgbClr val="FFFFFF"/>
          </a:solidFill>
          <a:ln w="6350">
            <a:solidFill>
              <a:srgbClr val="DCE0EA"/>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3346C8"/>
                </a:solidFill>
                <a:latin typeface="IBM Plex Sans" pitchFamily="34" charset="0"/>
                <a:ea typeface="IBM Plex Sans" pitchFamily="34" charset="-122"/>
                <a:cs typeface="IBM Plex Sans" pitchFamily="34" charset="-120"/>
              </a:rPr>
              <a:t>1</a:t>
            </a:r>
            <a:r>
              <a:rPr lang="en-US" sz="1300" dirty="0">
                <a:solidFill>
                  <a:srgbClr val="161B2E"/>
                </a:solidFill>
                <a:latin typeface="IBM Plex Sans" pitchFamily="34" charset="0"/>
                <a:ea typeface="IBM Plex Sans" pitchFamily="34" charset="-122"/>
                <a:cs typeface="IBM Plex Sans" pitchFamily="34" charset="-120"/>
              </a:rPr>
              <a:t> · status = 'loading' → se ve «Cargando…»</a:t>
            </a:r>
            <a:endParaRPr lang="en-US" sz="1300" dirty="0"/>
          </a:p>
        </p:txBody>
      </p:sp>
      <p:sp>
        <p:nvSpPr>
          <p:cNvPr id="8" name="Text 6"/>
          <p:cNvSpPr/>
          <p:nvPr/>
        </p:nvSpPr>
        <p:spPr>
          <a:xfrm>
            <a:off x="6657975" y="2632075"/>
            <a:ext cx="4718050" cy="398760"/>
          </a:xfrm>
          <a:prstGeom prst="roundRect">
            <a:avLst>
              <a:gd name="adj" fmla="val 18313"/>
            </a:avLst>
          </a:prstGeom>
          <a:solidFill>
            <a:srgbClr val="FFFFFF"/>
          </a:solidFill>
          <a:ln w="6350">
            <a:solidFill>
              <a:srgbClr val="DCE0EA"/>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3346C8"/>
                </a:solidFill>
                <a:latin typeface="IBM Plex Sans" pitchFamily="34" charset="0"/>
                <a:ea typeface="IBM Plex Sans" pitchFamily="34" charset="-122"/>
                <a:cs typeface="IBM Plex Sans" pitchFamily="34" charset="-120"/>
              </a:rPr>
              <a:t>2</a:t>
            </a:r>
            <a:r>
              <a:rPr lang="en-US" sz="1300" dirty="0">
                <a:solidFill>
                  <a:srgbClr val="161B2E"/>
                </a:solidFill>
                <a:latin typeface="IBM Plex Sans" pitchFamily="34" charset="0"/>
                <a:ea typeface="IBM Plex Sans" pitchFamily="34" charset="-122"/>
                <a:cs typeface="IBM Plex Sans" pitchFamily="34" charset="-120"/>
              </a:rPr>
              <a:t> · list() crea el Observable: nada sale aún</a:t>
            </a:r>
            <a:endParaRPr lang="en-US" sz="1300" dirty="0"/>
          </a:p>
        </p:txBody>
      </p:sp>
      <p:sp>
        <p:nvSpPr>
          <p:cNvPr id="9" name="Text 7"/>
          <p:cNvSpPr/>
          <p:nvPr/>
        </p:nvSpPr>
        <p:spPr>
          <a:xfrm>
            <a:off x="6657975" y="3165475"/>
            <a:ext cx="4718050" cy="398760"/>
          </a:xfrm>
          <a:prstGeom prst="roundRect">
            <a:avLst>
              <a:gd name="adj" fmla="val 18313"/>
            </a:avLst>
          </a:prstGeom>
          <a:solidFill>
            <a:srgbClr val="FCF0DD"/>
          </a:solidFill>
          <a:ln w="6350">
            <a:solidFill>
              <a:srgbClr val="F2D3A6"/>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A5560A"/>
                </a:solidFill>
                <a:latin typeface="IBM Plex Sans" pitchFamily="34" charset="0"/>
                <a:ea typeface="IBM Plex Sans" pitchFamily="34" charset="-122"/>
                <a:cs typeface="IBM Plex Sans" pitchFamily="34" charset="-120"/>
              </a:rPr>
              <a:t>3</a:t>
            </a:r>
            <a:r>
              <a:rPr lang="en-US" sz="1300" dirty="0">
                <a:solidFill>
                  <a:srgbClr val="161B2E"/>
                </a:solidFill>
                <a:latin typeface="IBM Plex Sans" pitchFamily="34" charset="0"/>
                <a:ea typeface="IBM Plex Sans" pitchFamily="34" charset="-122"/>
                <a:cs typeface="IBM Plex Sans" pitchFamily="34" charset="-120"/>
              </a:rPr>
              <a:t> · subscribe() → sale GET /usuarios</a:t>
            </a:r>
            <a:endParaRPr lang="en-US" sz="1300" dirty="0"/>
          </a:p>
        </p:txBody>
      </p:sp>
      <p:sp>
        <p:nvSpPr>
          <p:cNvPr id="10" name="Text 8"/>
          <p:cNvSpPr/>
          <p:nvPr/>
        </p:nvSpPr>
        <p:spPr>
          <a:xfrm>
            <a:off x="6657975" y="3698875"/>
            <a:ext cx="4718050" cy="398760"/>
          </a:xfrm>
          <a:prstGeom prst="roundRect">
            <a:avLst>
              <a:gd name="adj" fmla="val 18313"/>
            </a:avLst>
          </a:prstGeom>
          <a:solidFill>
            <a:srgbClr val="FFFFFF"/>
          </a:solidFill>
          <a:ln w="6350">
            <a:solidFill>
              <a:srgbClr val="DCE0EA"/>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3346C8"/>
                </a:solidFill>
                <a:latin typeface="IBM Plex Sans" pitchFamily="34" charset="0"/>
                <a:ea typeface="IBM Plex Sans" pitchFamily="34" charset="-122"/>
                <a:cs typeface="IBM Plex Sans" pitchFamily="34" charset="-120"/>
              </a:rPr>
              <a:t>4</a:t>
            </a:r>
            <a:r>
              <a:rPr lang="en-US" sz="1300" dirty="0">
                <a:solidFill>
                  <a:srgbClr val="161B2E"/>
                </a:solidFill>
                <a:latin typeface="IBM Plex Sans" pitchFamily="34" charset="0"/>
                <a:ea typeface="IBM Plex Sans" pitchFamily="34" charset="-122"/>
                <a:cs typeface="IBM Plex Sans" pitchFamily="34" charset="-120"/>
              </a:rPr>
              <a:t> · Spring responde 200 con JSON</a:t>
            </a:r>
            <a:endParaRPr lang="en-US" sz="1300" dirty="0"/>
          </a:p>
        </p:txBody>
      </p:sp>
      <p:sp>
        <p:nvSpPr>
          <p:cNvPr id="11" name="Text 9"/>
          <p:cNvSpPr/>
          <p:nvPr/>
        </p:nvSpPr>
        <p:spPr>
          <a:xfrm>
            <a:off x="6657975" y="4232275"/>
            <a:ext cx="4718050" cy="398760"/>
          </a:xfrm>
          <a:prstGeom prst="roundRect">
            <a:avLst>
              <a:gd name="adj" fmla="val 18313"/>
            </a:avLst>
          </a:prstGeom>
          <a:solidFill>
            <a:srgbClr val="FFFFFF"/>
          </a:solidFill>
          <a:ln w="6350">
            <a:solidFill>
              <a:srgbClr val="DCE0EA"/>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3346C8"/>
                </a:solidFill>
                <a:latin typeface="IBM Plex Sans" pitchFamily="34" charset="0"/>
                <a:ea typeface="IBM Plex Sans" pitchFamily="34" charset="-122"/>
                <a:cs typeface="IBM Plex Sans" pitchFamily="34" charset="-120"/>
              </a:rPr>
              <a:t>5</a:t>
            </a:r>
            <a:r>
              <a:rPr lang="en-US" sz="1300" dirty="0">
                <a:solidFill>
                  <a:srgbClr val="161B2E"/>
                </a:solidFill>
                <a:latin typeface="IBM Plex Sans" pitchFamily="34" charset="0"/>
                <a:ea typeface="IBM Plex Sans" pitchFamily="34" charset="-122"/>
                <a:cs typeface="IBM Plex Sans" pitchFamily="34" charset="-120"/>
              </a:rPr>
              <a:t> · next(data): llega Usuario[] ya tipado</a:t>
            </a:r>
            <a:endParaRPr lang="en-US" sz="1300" dirty="0"/>
          </a:p>
        </p:txBody>
      </p:sp>
      <p:sp>
        <p:nvSpPr>
          <p:cNvPr id="12" name="Text 10"/>
          <p:cNvSpPr/>
          <p:nvPr/>
        </p:nvSpPr>
        <p:spPr>
          <a:xfrm>
            <a:off x="6657975" y="4765675"/>
            <a:ext cx="4718050" cy="398760"/>
          </a:xfrm>
          <a:prstGeom prst="roundRect">
            <a:avLst>
              <a:gd name="adj" fmla="val 18313"/>
            </a:avLst>
          </a:prstGeom>
          <a:solidFill>
            <a:srgbClr val="FFFFFF"/>
          </a:solidFill>
          <a:ln w="6350">
            <a:solidFill>
              <a:srgbClr val="DCE0EA"/>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3346C8"/>
                </a:solidFill>
                <a:latin typeface="IBM Plex Sans" pitchFamily="34" charset="0"/>
                <a:ea typeface="IBM Plex Sans" pitchFamily="34" charset="-122"/>
                <a:cs typeface="IBM Plex Sans" pitchFamily="34" charset="-120"/>
              </a:rPr>
              <a:t>6</a:t>
            </a:r>
            <a:r>
              <a:rPr lang="en-US" sz="1300" dirty="0">
                <a:solidFill>
                  <a:srgbClr val="161B2E"/>
                </a:solidFill>
                <a:latin typeface="IBM Plex Sans" pitchFamily="34" charset="0"/>
                <a:ea typeface="IBM Plex Sans" pitchFamily="34" charset="-122"/>
                <a:cs typeface="IBM Plex Sans" pitchFamily="34" charset="-120"/>
              </a:rPr>
              <a:t> · status = 'success' → se pinta la tabla</a:t>
            </a:r>
            <a:endParaRPr lang="en-US" sz="1300" dirty="0"/>
          </a:p>
        </p:txBody>
      </p:sp>
      <p:sp>
        <p:nvSpPr>
          <p:cNvPr id="13" name="Text 11"/>
          <p:cNvSpPr/>
          <p:nvPr/>
        </p:nvSpPr>
        <p:spPr>
          <a:xfrm>
            <a:off x="6657975" y="5299075"/>
            <a:ext cx="4718050" cy="398760"/>
          </a:xfrm>
          <a:prstGeom prst="roundRect">
            <a:avLst>
              <a:gd name="adj" fmla="val 18313"/>
            </a:avLst>
          </a:prstGeom>
          <a:solidFill>
            <a:srgbClr val="FBE5E5"/>
          </a:solidFill>
          <a:ln w="6350">
            <a:solidFill>
              <a:srgbClr val="F0C2C2"/>
            </a:solidFill>
            <a:prstDash val="solid"/>
          </a:ln>
        </p:spPr>
        <p:txBody>
          <a:bodyPr wrap="square" lIns="134187" tIns="70687" rIns="1980" bIns="45287" rtlCol="0" anchor="t">
            <a:normAutofit/>
          </a:bodyPr>
          <a:lstStyle/>
          <a:p>
            <a:pPr marL="0" indent="0" algn="l">
              <a:lnSpc>
                <a:spcPts val="1690"/>
              </a:lnSpc>
              <a:buNone/>
            </a:pPr>
            <a:r>
              <a:rPr lang="en-US" sz="1300" b="1" dirty="0">
                <a:solidFill>
                  <a:srgbClr val="B42323"/>
                </a:solidFill>
                <a:latin typeface="IBM Plex Sans" pitchFamily="34" charset="0"/>
                <a:ea typeface="IBM Plex Sans" pitchFamily="34" charset="-122"/>
                <a:cs typeface="IBM Plex Sans" pitchFamily="34" charset="-120"/>
              </a:rPr>
              <a:t>7</a:t>
            </a:r>
            <a:r>
              <a:rPr lang="en-US" sz="1300" dirty="0">
                <a:solidFill>
                  <a:srgbClr val="161B2E"/>
                </a:solidFill>
                <a:latin typeface="IBM Plex Sans" pitchFamily="34" charset="0"/>
                <a:ea typeface="IBM Plex Sans" pitchFamily="34" charset="-122"/>
                <a:cs typeface="IBM Plex Sans" pitchFamily="34" charset="-120"/>
              </a:rPr>
              <a:t> · si falla: error(err) → mensaje y Reintentar</a:t>
            </a:r>
            <a:endParaRPr lang="en-US" sz="1300" dirty="0"/>
          </a:p>
        </p:txBody>
      </p:sp>
      <p:sp>
        <p:nvSpPr>
          <p:cNvPr id="14" name="Text 12"/>
          <p:cNvSpPr/>
          <p:nvPr/>
        </p:nvSpPr>
        <p:spPr>
          <a:xfrm>
            <a:off x="812800" y="6238280"/>
            <a:ext cx="575564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01 Observable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B2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F2B766"/>
                </a:solidFill>
                <a:latin typeface="JetBrains Mono" pitchFamily="49" charset="0"/>
                <a:ea typeface="JetBrains Mono" pitchFamily="49" charset="-122"/>
                <a:cs typeface="JetBrains Mono" pitchFamily="49" charset="-120"/>
              </a:rPr>
              <a:t>01 · LA REGLA DEL OBSERVABLE</a:t>
            </a:r>
            <a:endParaRPr lang="en-US" sz="1200" dirty="0"/>
          </a:p>
        </p:txBody>
      </p:sp>
      <p:sp>
        <p:nvSpPr>
          <p:cNvPr id="3" name="Text 1"/>
          <p:cNvSpPr>
            <a:spLocks noGrp="1"/>
          </p:cNvSpPr>
          <p:nvPr>
            <p:ph type="title"/>
          </p:nvPr>
        </p:nvSpPr>
        <p:spPr>
          <a:xfrm>
            <a:off x="812800" y="1153120"/>
            <a:ext cx="10883392" cy="612080"/>
          </a:xfrm>
          <a:prstGeom prst="rect">
            <a:avLst/>
          </a:prstGeom>
          <a:noFill/>
          <a:ln/>
        </p:spPr>
        <p:txBody>
          <a:bodyPr wrap="square" lIns="0" tIns="0" rIns="0" bIns="0" rtlCol="0" anchor="t">
            <a:normAutofit/>
          </a:bodyPr>
          <a:lstStyle/>
          <a:p>
            <a:pPr marL="0" indent="0" algn="l">
              <a:lnSpc>
                <a:spcPts val="4620"/>
              </a:lnSpc>
              <a:buNone/>
            </a:pPr>
            <a:r>
              <a:rPr lang="en-US" sz="4400" b="1" i="0" dirty="0">
                <a:solidFill>
                  <a:srgbClr val="F4F5F8"/>
                </a:solidFill>
                <a:latin typeface="Bricolage Grotesque" pitchFamily="34" charset="0"/>
                <a:ea typeface="Bricolage Grotesque" pitchFamily="34" charset="-122"/>
                <a:cs typeface="Bricolage Grotesque" pitchFamily="34" charset="-120"/>
              </a:rPr>
              <a:t>Sin subscribe no hay petición</a:t>
            </a:r>
            <a:endParaRPr lang="en-US" sz="4400" dirty="0"/>
          </a:p>
        </p:txBody>
      </p:sp>
      <p:sp>
        <p:nvSpPr>
          <p:cNvPr id="4" name="Text 2"/>
          <p:cNvSpPr/>
          <p:nvPr/>
        </p:nvSpPr>
        <p:spPr>
          <a:xfrm>
            <a:off x="812800" y="186680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3C8DC"/>
                </a:solidFill>
                <a:latin typeface="JetBrains Mono" pitchFamily="49" charset="0"/>
                <a:ea typeface="JetBrains Mono" pitchFamily="49" charset="-122"/>
                <a:cs typeface="JetBrains Mono" pitchFamily="49" charset="-120"/>
              </a:rPr>
              <a:t>this.service.list();  </a:t>
            </a:r>
            <a:r>
              <a:rPr lang="en-US" sz="1500" dirty="0">
                <a:solidFill>
                  <a:srgbClr val="F2B766"/>
                </a:solidFill>
                <a:latin typeface="JetBrains Mono" pitchFamily="49" charset="0"/>
                <a:ea typeface="JetBrains Mono" pitchFamily="49" charset="-122"/>
                <a:cs typeface="JetBrains Mono" pitchFamily="49" charset="-120"/>
              </a:rPr>
              <a:t>// solo prepara la llamada: Network queda vacío</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4020269481"/>
              </p:ext>
            </p:extLst>
          </p:nvPr>
        </p:nvGraphicFramePr>
        <p:xfrm>
          <a:off x="825500" y="2451001"/>
          <a:ext cx="6859905" cy="2063750"/>
        </p:xfrm>
        <a:graphic>
          <a:graphicData uri="http://schemas.openxmlformats.org/drawingml/2006/table">
            <a:tbl>
              <a:tblPr/>
              <a:tblGrid>
                <a:gridCol w="3166110">
                  <a:extLst>
                    <a:ext uri="{9D8B030D-6E8A-4147-A177-3AD203B41FA5}">
                      <a16:colId xmlns:a16="http://schemas.microsoft.com/office/drawing/2014/main" val="20000"/>
                    </a:ext>
                  </a:extLst>
                </a:gridCol>
                <a:gridCol w="3693795">
                  <a:extLst>
                    <a:ext uri="{9D8B030D-6E8A-4147-A177-3AD203B41FA5}">
                      <a16:colId xmlns:a16="http://schemas.microsoft.com/office/drawing/2014/main" val="20002"/>
                    </a:ext>
                  </a:extLst>
                </a:gridCol>
              </a:tblGrid>
              <a:tr h="412750">
                <a:tc>
                  <a:txBody>
                    <a:bodyPr/>
                    <a:lstStyle/>
                    <a:p>
                      <a:pPr marL="0" indent="0">
                        <a:lnSpc>
                          <a:spcPts val="2100"/>
                        </a:lnSpc>
                        <a:buNone/>
                      </a:pP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565A66"/>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565A66"/>
                      </a:solidFill>
                      <a:prstDash val="solid"/>
                      <a:round/>
                      <a:headEnd type="none" w="med" len="med"/>
                      <a:tailEnd type="none" w="med" len="med"/>
                    </a:lnB>
                    <a:solidFill>
                      <a:srgbClr val="282D3E"/>
                    </a:solidFill>
                  </a:tcPr>
                </a:tc>
                <a:tc>
                  <a:txBody>
                    <a:bodyPr/>
                    <a:lstStyle/>
                    <a:p>
                      <a:pPr marL="0" indent="0">
                        <a:lnSpc>
                          <a:spcPts val="2100"/>
                        </a:lnSpc>
                        <a:buNone/>
                      </a:pPr>
                      <a:r>
                        <a:rPr lang="en-US" sz="1500" b="1" dirty="0">
                          <a:solidFill>
                            <a:srgbClr val="A2A8C3"/>
                          </a:solidFill>
                          <a:latin typeface="IBM Plex Sans" pitchFamily="34" charset="0"/>
                          <a:ea typeface="IBM Plex Sans" pitchFamily="34" charset="-122"/>
                          <a:cs typeface="IBM Plex Sans" pitchFamily="34" charset="-120"/>
                        </a:rPr>
                        <a:t>Observable (HttpClient)</a:t>
                      </a:r>
                      <a:endParaRPr lang="en-US" sz="1500" dirty="0">
                        <a:latin typeface="IBM Plex Sans" charset="0"/>
                        <a:ea typeface="IBM Plex Sans" charset="0"/>
                        <a:cs typeface="IBM Plex Sans" charset="0"/>
                      </a:endParaRPr>
                    </a:p>
                  </a:txBody>
                  <a:tcPr marL="66675" marR="66675" marT="66675" marB="66675">
                    <a:lnL w="12700" cap="flat" cmpd="sng" algn="ctr">
                      <a:solidFill>
                        <a:srgbClr val="565A66"/>
                      </a:solidFill>
                      <a:prstDash val="solid"/>
                      <a:round/>
                      <a:headEnd type="none" w="med" len="med"/>
                      <a:tailEnd type="none" w="med" len="med"/>
                    </a:lnL>
                    <a:lnR w="12700" cap="flat" cmpd="sng" algn="ctr">
                      <a:solidFill>
                        <a:srgbClr val="565A66"/>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565A66"/>
                      </a:solidFill>
                      <a:prstDash val="solid"/>
                      <a:round/>
                      <a:headEnd type="none" w="med" len="med"/>
                      <a:tailEnd type="none" w="med" len="med"/>
                    </a:lnB>
                    <a:solidFill>
                      <a:srgbClr val="282D3E"/>
                    </a:solidFill>
                  </a:tcPr>
                </a:tc>
                <a:extLst>
                  <a:ext uri="{0D108BD9-81ED-4DB2-BD59-A6C34878D82A}">
                    <a16:rowId xmlns:a16="http://schemas.microsoft.com/office/drawing/2014/main" val="10000"/>
                  </a:ext>
                </a:extLst>
              </a:tr>
              <a:tr h="412750">
                <a:tc>
                  <a:txBody>
                    <a:bodyPr/>
                    <a:lstStyle/>
                    <a:p>
                      <a:pPr marL="0" indent="0">
                        <a:lnSpc>
                          <a:spcPts val="2100"/>
                        </a:lnSpc>
                        <a:buNone/>
                      </a:pPr>
                      <a:r>
                        <a:rPr lang="en-US" sz="1500" dirty="0">
                          <a:solidFill>
                            <a:srgbClr val="C3C8DC"/>
                          </a:solidFill>
                          <a:latin typeface="IBM Plex Sans" pitchFamily="34" charset="0"/>
                          <a:ea typeface="IBM Plex Sans" pitchFamily="34" charset="-122"/>
                          <a:cs typeface="IBM Plex Sans" pitchFamily="34" charset="-120"/>
                        </a:rPr>
                        <a:t>¿Cuándo se ejecuta?</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565A66"/>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tc>
                  <a:txBody>
                    <a:bodyPr/>
                    <a:lstStyle/>
                    <a:p>
                      <a:pPr marL="0" indent="0">
                        <a:lnSpc>
                          <a:spcPts val="2100"/>
                        </a:lnSpc>
                        <a:buNone/>
                      </a:pPr>
                      <a:r>
                        <a:rPr lang="en-US" sz="1500" dirty="0">
                          <a:solidFill>
                            <a:srgbClr val="F4F5F8"/>
                          </a:solidFill>
                          <a:latin typeface="IBM Plex Sans" pitchFamily="34" charset="0"/>
                          <a:ea typeface="IBM Plex Sans" pitchFamily="34" charset="-122"/>
                          <a:cs typeface="IBM Plex Sans" pitchFamily="34" charset="-120"/>
                        </a:rPr>
                        <a:t>Al suscribirse</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565A66"/>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extLst>
                  <a:ext uri="{0D108BD9-81ED-4DB2-BD59-A6C34878D82A}">
                    <a16:rowId xmlns:a16="http://schemas.microsoft.com/office/drawing/2014/main" val="10001"/>
                  </a:ext>
                </a:extLst>
              </a:tr>
              <a:tr h="412750">
                <a:tc>
                  <a:txBody>
                    <a:bodyPr/>
                    <a:lstStyle/>
                    <a:p>
                      <a:pPr marL="0" indent="0">
                        <a:lnSpc>
                          <a:spcPts val="2100"/>
                        </a:lnSpc>
                        <a:buNone/>
                      </a:pPr>
                      <a:r>
                        <a:rPr lang="en-US" sz="1500" dirty="0">
                          <a:solidFill>
                            <a:srgbClr val="C3C8DC"/>
                          </a:solidFill>
                          <a:latin typeface="IBM Plex Sans" pitchFamily="34" charset="0"/>
                          <a:ea typeface="IBM Plex Sans" pitchFamily="34" charset="-122"/>
                          <a:cs typeface="IBM Plex Sans" pitchFamily="34" charset="-120"/>
                        </a:rPr>
                        <a:t>Valores que entrega</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tc>
                  <a:txBody>
                    <a:bodyPr/>
                    <a:lstStyle/>
                    <a:p>
                      <a:pPr marL="0" indent="0">
                        <a:lnSpc>
                          <a:spcPts val="2100"/>
                        </a:lnSpc>
                        <a:buNone/>
                      </a:pPr>
                      <a:r>
                        <a:rPr lang="en-US" sz="1500" dirty="0">
                          <a:solidFill>
                            <a:srgbClr val="F4F5F8"/>
                          </a:solidFill>
                          <a:latin typeface="IBM Plex Sans" pitchFamily="34" charset="0"/>
                          <a:ea typeface="IBM Plex Sans" pitchFamily="34" charset="-122"/>
                          <a:cs typeface="IBM Plex Sans" pitchFamily="34" charset="-120"/>
                        </a:rPr>
                        <a:t>Cero, uno o muchos</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extLst>
                  <a:ext uri="{0D108BD9-81ED-4DB2-BD59-A6C34878D82A}">
                    <a16:rowId xmlns:a16="http://schemas.microsoft.com/office/drawing/2014/main" val="10002"/>
                  </a:ext>
                </a:extLst>
              </a:tr>
              <a:tr h="412750">
                <a:tc>
                  <a:txBody>
                    <a:bodyPr/>
                    <a:lstStyle/>
                    <a:p>
                      <a:pPr marL="0" indent="0">
                        <a:lnSpc>
                          <a:spcPts val="2100"/>
                        </a:lnSpc>
                        <a:buNone/>
                      </a:pPr>
                      <a:r>
                        <a:rPr lang="en-US" sz="1500" dirty="0">
                          <a:solidFill>
                            <a:srgbClr val="C3C8DC"/>
                          </a:solidFill>
                          <a:latin typeface="IBM Plex Sans" pitchFamily="34" charset="0"/>
                          <a:ea typeface="IBM Plex Sans" pitchFamily="34" charset="-122"/>
                          <a:cs typeface="IBM Plex Sans" pitchFamily="34" charset="-120"/>
                        </a:rPr>
                        <a:t>Cómo se usa</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tc>
                  <a:txBody>
                    <a:bodyPr/>
                    <a:lstStyle/>
                    <a:p>
                      <a:pPr marL="0" indent="0">
                        <a:lnSpc>
                          <a:spcPts val="2100"/>
                        </a:lnSpc>
                        <a:buNone/>
                      </a:pPr>
                      <a:r>
                        <a:rPr lang="en-US" sz="1500" dirty="0">
                          <a:solidFill>
                            <a:srgbClr val="F4F5F8"/>
                          </a:solidFill>
                          <a:latin typeface="IBM Plex Sans" pitchFamily="34" charset="0"/>
                          <a:ea typeface="IBM Plex Sans" pitchFamily="34" charset="-122"/>
                          <a:cs typeface="IBM Plex Sans" pitchFamily="34" charset="-120"/>
                        </a:rPr>
                        <a:t>.subscribe({ next, error })</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extLst>
                  <a:ext uri="{0D108BD9-81ED-4DB2-BD59-A6C34878D82A}">
                    <a16:rowId xmlns:a16="http://schemas.microsoft.com/office/drawing/2014/main" val="10003"/>
                  </a:ext>
                </a:extLst>
              </a:tr>
              <a:tr h="412750">
                <a:tc>
                  <a:txBody>
                    <a:bodyPr/>
                    <a:lstStyle/>
                    <a:p>
                      <a:pPr marL="0" indent="0">
                        <a:lnSpc>
                          <a:spcPts val="2100"/>
                        </a:lnSpc>
                        <a:buNone/>
                      </a:pPr>
                      <a:r>
                        <a:rPr lang="en-US" sz="1500" dirty="0">
                          <a:solidFill>
                            <a:srgbClr val="C3C8DC"/>
                          </a:solidFill>
                          <a:latin typeface="IBM Plex Sans" pitchFamily="34" charset="0"/>
                          <a:ea typeface="IBM Plex Sans" pitchFamily="34" charset="-122"/>
                          <a:cs typeface="IBM Plex Sans" pitchFamily="34" charset="-120"/>
                        </a:rPr>
                        <a:t>¿Se puede cancelar?</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tc>
                  <a:txBody>
                    <a:bodyPr/>
                    <a:lstStyle/>
                    <a:p>
                      <a:pPr marL="0" indent="0">
                        <a:lnSpc>
                          <a:spcPts val="2100"/>
                        </a:lnSpc>
                        <a:buNone/>
                      </a:pPr>
                      <a:r>
                        <a:rPr lang="en-US" sz="1500" dirty="0">
                          <a:solidFill>
                            <a:srgbClr val="F4F5F8"/>
                          </a:solidFill>
                          <a:latin typeface="IBM Plex Sans" pitchFamily="34" charset="0"/>
                          <a:ea typeface="IBM Plex Sans" pitchFamily="34" charset="-122"/>
                          <a:cs typeface="IBM Plex Sans" pitchFamily="34" charset="-120"/>
                        </a:rPr>
                        <a:t>Sí, por ejemplo con switchMap</a:t>
                      </a:r>
                      <a:endParaRPr lang="en-US" sz="1500" dirty="0">
                        <a:latin typeface="IBM Plex Sans" charset="0"/>
                        <a:ea typeface="IBM Plex Sans" charset="0"/>
                        <a:cs typeface="IBM Plex Sans" charset="0"/>
                      </a:endParaRPr>
                    </a:p>
                  </a:txBody>
                  <a:tcPr marL="66675" marR="66675" marT="66675" marB="66675">
                    <a:lnL w="12700" cap="flat" cmpd="sng" algn="ctr">
                      <a:solidFill>
                        <a:srgbClr val="484C5A"/>
                      </a:solidFill>
                      <a:prstDash val="solid"/>
                      <a:round/>
                      <a:headEnd type="none" w="med" len="med"/>
                      <a:tailEnd type="none" w="med" len="med"/>
                    </a:lnL>
                    <a:lnR w="12700" cap="flat" cmpd="sng" algn="ctr">
                      <a:solidFill>
                        <a:srgbClr val="484C5A"/>
                      </a:solidFill>
                      <a:prstDash val="solid"/>
                      <a:round/>
                      <a:headEnd type="none" w="med" len="med"/>
                      <a:tailEnd type="none" w="med" len="med"/>
                    </a:lnR>
                    <a:lnT w="12700" cap="flat" cmpd="sng" algn="ctr">
                      <a:solidFill>
                        <a:srgbClr val="484C5A"/>
                      </a:solidFill>
                      <a:prstDash val="solid"/>
                      <a:round/>
                      <a:headEnd type="none" w="med" len="med"/>
                      <a:tailEnd type="none" w="med" len="med"/>
                    </a:lnT>
                    <a:lnB w="12700" cap="flat" cmpd="sng" algn="ctr">
                      <a:solidFill>
                        <a:srgbClr val="484C5A"/>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2A8C3"/>
                </a:solidFill>
                <a:latin typeface="IBM Plex Sans" pitchFamily="34" charset="0"/>
                <a:ea typeface="IBM Plex Sans" pitchFamily="34" charset="-122"/>
                <a:cs typeface="IBM Plex Sans" pitchFamily="34" charset="-120"/>
              </a:rPr>
              <a:t>Taller estudiante-front · 01 Observable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3346C8"/>
        </a:solidFill>
        <a:effectLst/>
      </p:bgPr>
    </p:bg>
    <p:spTree>
      <p:nvGrpSpPr>
        <p:cNvPr id="1" name=""/>
        <p:cNvGrpSpPr/>
        <p:nvPr/>
      </p:nvGrpSpPr>
      <p:grpSpPr>
        <a:xfrm>
          <a:off x="0" y="0"/>
          <a:ext cx="0" cy="0"/>
          <a:chOff x="0" y="0"/>
          <a:chExt cx="0" cy="0"/>
        </a:xfrm>
      </p:grpSpPr>
      <p:sp>
        <p:nvSpPr>
          <p:cNvPr id="2" name="Text 0"/>
          <p:cNvSpPr/>
          <p:nvPr/>
        </p:nvSpPr>
        <p:spPr>
          <a:xfrm>
            <a:off x="812800" y="200283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kern="0" spc="150" dirty="0">
                <a:solidFill>
                  <a:srgbClr val="D3D9FF"/>
                </a:solidFill>
                <a:latin typeface="JetBrains Mono" pitchFamily="49" charset="0"/>
                <a:ea typeface="JetBrains Mono" pitchFamily="49" charset="-122"/>
                <a:cs typeface="JetBrains Mono" pitchFamily="49" charset="-120"/>
              </a:rPr>
              <a:t>BLOQUE 02 · 15 MIN</a:t>
            </a:r>
            <a:endParaRPr lang="en-US" sz="1500" dirty="0"/>
          </a:p>
        </p:txBody>
      </p:sp>
      <p:sp>
        <p:nvSpPr>
          <p:cNvPr id="3" name="Text 1"/>
          <p:cNvSpPr>
            <a:spLocks noGrp="1"/>
          </p:cNvSpPr>
          <p:nvPr>
            <p:ph type="title"/>
          </p:nvPr>
        </p:nvSpPr>
        <p:spPr>
          <a:xfrm>
            <a:off x="812800" y="2472730"/>
            <a:ext cx="9810750" cy="1518841"/>
          </a:xfrm>
          <a:prstGeom prst="rect">
            <a:avLst/>
          </a:prstGeom>
          <a:noFill/>
          <a:ln/>
        </p:spPr>
        <p:txBody>
          <a:bodyPr wrap="square" lIns="0" tIns="0" rIns="0" bIns="0" rtlCol="0" anchor="t">
            <a:normAutofit/>
          </a:bodyPr>
          <a:lstStyle/>
          <a:p>
            <a:pPr marL="0" indent="0" algn="l">
              <a:lnSpc>
                <a:spcPts val="5880"/>
              </a:lnSpc>
              <a:buNone/>
            </a:pPr>
            <a:r>
              <a:rPr lang="en-US" sz="5600" b="1" i="0" dirty="0">
                <a:solidFill>
                  <a:srgbClr val="F4F5F8"/>
                </a:solidFill>
                <a:latin typeface="Bricolage Grotesque" pitchFamily="34" charset="0"/>
                <a:ea typeface="Bricolage Grotesque" pitchFamily="34" charset="-122"/>
                <a:cs typeface="Bricolage Grotesque" pitchFamily="34" charset="-120"/>
              </a:rPr>
              <a:t>La URL decide qué componente se muestra</a:t>
            </a:r>
            <a:endParaRPr lang="en-US" sz="5600" dirty="0"/>
          </a:p>
        </p:txBody>
      </p:sp>
      <p:sp>
        <p:nvSpPr>
          <p:cNvPr id="4" name="Text 2"/>
          <p:cNvSpPr/>
          <p:nvPr/>
        </p:nvSpPr>
        <p:spPr>
          <a:xfrm>
            <a:off x="812800" y="4169370"/>
            <a:ext cx="850265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E3E7FF"/>
                </a:solidFill>
                <a:latin typeface="IBM Plex Sans" pitchFamily="34" charset="0"/>
                <a:ea typeface="IBM Plex Sans" pitchFamily="34" charset="-122"/>
                <a:cs typeface="IBM Plex Sans" pitchFamily="34" charset="-120"/>
              </a:rPr>
              <a:t>Una sola página HTML: el router cambia lo que hay dentro de &lt;router-outlet /&gt; sin recargar.</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1EC6A-EEA9-1536-4728-5586A2BB16A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8FB7CF5-C40B-B054-2741-A61D6F250955}"/>
              </a:ext>
            </a:extLst>
          </p:cNvPr>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02 · RUTAS</a:t>
            </a:r>
            <a:endParaRPr lang="en-US" sz="1200" dirty="0"/>
          </a:p>
        </p:txBody>
      </p:sp>
      <p:sp>
        <p:nvSpPr>
          <p:cNvPr id="3" name="Text 1">
            <a:extLst>
              <a:ext uri="{FF2B5EF4-FFF2-40B4-BE49-F238E27FC236}">
                <a16:creationId xmlns:a16="http://schemas.microsoft.com/office/drawing/2014/main" id="{CAE75CE2-7D67-20EE-65A5-32588DEA4127}"/>
              </a:ext>
            </a:extLst>
          </p:cNvPr>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Una tabla de rutas por área funcional</a:t>
            </a:r>
            <a:endParaRPr lang="en-US" sz="3200" dirty="0"/>
          </a:p>
        </p:txBody>
      </p:sp>
      <p:sp>
        <p:nvSpPr>
          <p:cNvPr id="5" name="Text 3">
            <a:extLst>
              <a:ext uri="{FF2B5EF4-FFF2-40B4-BE49-F238E27FC236}">
                <a16:creationId xmlns:a16="http://schemas.microsoft.com/office/drawing/2014/main" id="{7E63AECE-B034-B4A9-C3F5-31C754288443}"/>
              </a:ext>
            </a:extLst>
          </p:cNvPr>
          <p:cNvSpPr/>
          <p:nvPr/>
        </p:nvSpPr>
        <p:spPr>
          <a:xfrm>
            <a:off x="812800" y="1556940"/>
            <a:ext cx="415842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app.routes.ts</a:t>
            </a:r>
            <a:endParaRPr lang="en-US" sz="1200" dirty="0"/>
          </a:p>
        </p:txBody>
      </p:sp>
      <p:sp>
        <p:nvSpPr>
          <p:cNvPr id="10" name="Text 8">
            <a:extLst>
              <a:ext uri="{FF2B5EF4-FFF2-40B4-BE49-F238E27FC236}">
                <a16:creationId xmlns:a16="http://schemas.microsoft.com/office/drawing/2014/main" id="{39C159E6-D2F0-2C5D-8C7B-369DA4D02935}"/>
              </a:ext>
            </a:extLst>
          </p:cNvPr>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02 Rutas</a:t>
            </a:r>
            <a:endParaRPr lang="en-US" sz="1200" dirty="0"/>
          </a:p>
        </p:txBody>
      </p:sp>
      <p:pic>
        <p:nvPicPr>
          <p:cNvPr id="12" name="Imagen 11">
            <a:extLst>
              <a:ext uri="{FF2B5EF4-FFF2-40B4-BE49-F238E27FC236}">
                <a16:creationId xmlns:a16="http://schemas.microsoft.com/office/drawing/2014/main" id="{8B589CB9-C471-E345-6792-83420245F0D9}"/>
              </a:ext>
            </a:extLst>
          </p:cNvPr>
          <p:cNvPicPr>
            <a:picLocks noChangeAspect="1"/>
          </p:cNvPicPr>
          <p:nvPr/>
        </p:nvPicPr>
        <p:blipFill>
          <a:blip r:embed="rId3"/>
          <a:stretch>
            <a:fillRect/>
          </a:stretch>
        </p:blipFill>
        <p:spPr>
          <a:xfrm>
            <a:off x="721570" y="1795660"/>
            <a:ext cx="4340888" cy="4154755"/>
          </a:xfrm>
          <a:prstGeom prst="rect">
            <a:avLst/>
          </a:prstGeom>
        </p:spPr>
      </p:pic>
    </p:spTree>
    <p:extLst>
      <p:ext uri="{BB962C8B-B14F-4D97-AF65-F5344CB8AC3E}">
        <p14:creationId xmlns:p14="http://schemas.microsoft.com/office/powerpoint/2010/main" val="310728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02 · RUTAS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Una tabla de rutas por área funcional</a:t>
            </a:r>
            <a:endParaRPr lang="en-US" sz="3200" dirty="0"/>
          </a:p>
        </p:txBody>
      </p:sp>
      <p:sp>
        <p:nvSpPr>
          <p:cNvPr id="4" name="Shape 2"/>
          <p:cNvSpPr/>
          <p:nvPr/>
        </p:nvSpPr>
        <p:spPr>
          <a:xfrm>
            <a:off x="812800" y="1828701"/>
            <a:ext cx="4443710" cy="3469084"/>
          </a:xfrm>
          <a:prstGeom prst="roundRect">
            <a:avLst>
              <a:gd name="adj" fmla="val 2929"/>
            </a:avLst>
          </a:prstGeom>
          <a:solidFill>
            <a:srgbClr val="12162B"/>
          </a:solidFill>
          <a:ln/>
        </p:spPr>
        <p:txBody>
          <a:bodyPr/>
          <a:lstStyle/>
          <a:p>
            <a:endParaRPr lang="es-CO"/>
          </a:p>
        </p:txBody>
      </p:sp>
      <p:sp>
        <p:nvSpPr>
          <p:cNvPr id="5" name="Text 3"/>
          <p:cNvSpPr/>
          <p:nvPr/>
        </p:nvSpPr>
        <p:spPr>
          <a:xfrm>
            <a:off x="1016000" y="2031901"/>
            <a:ext cx="415842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app.routes.ts</a:t>
            </a:r>
            <a:endParaRPr lang="en-US" sz="1200" dirty="0"/>
          </a:p>
        </p:txBody>
      </p:sp>
      <p:sp>
        <p:nvSpPr>
          <p:cNvPr id="6" name="Text 4"/>
          <p:cNvSpPr/>
          <p:nvPr/>
        </p:nvSpPr>
        <p:spPr>
          <a:xfrm>
            <a:off x="1016000" y="2321421"/>
            <a:ext cx="4158429" cy="258524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export const</a:t>
            </a:r>
            <a:r>
              <a:rPr lang="en-US" sz="1200" dirty="0">
                <a:solidFill>
                  <a:srgbClr val="E3E6F3"/>
                </a:solidFill>
                <a:latin typeface="JetBrains Mono" pitchFamily="49" charset="0"/>
                <a:ea typeface="JetBrains Mono" pitchFamily="49" charset="-122"/>
                <a:cs typeface="JetBrains Mono" pitchFamily="49" charset="-120"/>
              </a:rPr>
              <a:t> routes: </a:t>
            </a:r>
            <a:r>
              <a:rPr lang="en-US" sz="1200" dirty="0">
                <a:solidFill>
                  <a:srgbClr val="FFD38A"/>
                </a:solidFill>
                <a:latin typeface="JetBrains Mono" pitchFamily="49" charset="0"/>
                <a:ea typeface="JetBrains Mono" pitchFamily="49" charset="-122"/>
                <a:cs typeface="JetBrains Mono" pitchFamily="49" charset="-120"/>
              </a:rPr>
              <a:t>Routes</a:t>
            </a:r>
            <a:r>
              <a:rPr lang="en-US" sz="1200" dirty="0">
                <a:solidFill>
                  <a:srgbClr val="E3E6F3"/>
                </a:solidFill>
                <a:latin typeface="JetBrains Mono" pitchFamily="49" charset="0"/>
                <a:ea typeface="JetBrains Mono" pitchFamily="49" charset="-122"/>
                <a:cs typeface="JetBrains Mono" pitchFamily="49" charset="-120"/>
              </a:rPr>
              <a:t> =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E3E6F3"/>
                </a:solidFill>
                <a:latin typeface="JetBrains Mono" pitchFamily="49" charset="0"/>
                <a:ea typeface="JetBrains Mono" pitchFamily="49" charset="-122"/>
                <a:cs typeface="JetBrains Mono" pitchFamily="49" charset="-120"/>
              </a:rPr>
              <a:t>, redirectTo: </a:t>
            </a:r>
            <a:r>
              <a:rPr lang="en-US" sz="1200" dirty="0">
                <a:solidFill>
                  <a:srgbClr val="A8E3A1"/>
                </a:solidFill>
                <a:latin typeface="JetBrains Mono" pitchFamily="49" charset="0"/>
                <a:ea typeface="JetBrains Mono" pitchFamily="49" charset="-122"/>
                <a:cs typeface="JetBrains Mono" pitchFamily="49" charset="-120"/>
              </a:rPr>
              <a:t>'clases'</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pathMatch: </a:t>
            </a:r>
            <a:r>
              <a:rPr lang="en-US" sz="1200" dirty="0">
                <a:solidFill>
                  <a:srgbClr val="A8E3A1"/>
                </a:solidFill>
                <a:latin typeface="JetBrains Mono" pitchFamily="49" charset="0"/>
                <a:ea typeface="JetBrains Mono" pitchFamily="49" charset="-122"/>
                <a:cs typeface="JetBrains Mono" pitchFamily="49" charset="-120"/>
              </a:rPr>
              <a:t>'full'</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'clases'</a:t>
            </a:r>
            <a:r>
              <a:rPr lang="en-US" sz="1200" dirty="0">
                <a:solidFill>
                  <a:srgbClr val="E3E6F3"/>
                </a:solidFill>
                <a:latin typeface="JetBrains Mono" pitchFamily="49" charset="0"/>
                <a:ea typeface="JetBrains Mono" pitchFamily="49" charset="-122"/>
                <a:cs typeface="JetBrains Mono" pitchFamily="49" charset="-120"/>
              </a:rPr>
              <a:t>, loadChildren: () =&gt;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import(</a:t>
            </a:r>
            <a:r>
              <a:rPr lang="en-US" sz="1200" dirty="0">
                <a:solidFill>
                  <a:srgbClr val="A8E3A1"/>
                </a:solidFill>
                <a:latin typeface="JetBrains Mono" pitchFamily="49" charset="0"/>
                <a:ea typeface="JetBrains Mono" pitchFamily="49" charset="-122"/>
                <a:cs typeface="JetBrains Mono" pitchFamily="49" charset="-120"/>
              </a:rPr>
              <a:t>'./clases/clases.routes'</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.then(m =&gt; m.CLASES_ROUTES)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'usuarios'</a:t>
            </a:r>
            <a:r>
              <a:rPr lang="en-US" sz="1200" dirty="0">
                <a:solidFill>
                  <a:srgbClr val="E3E6F3"/>
                </a:solidFill>
                <a:latin typeface="JetBrains Mono" pitchFamily="49" charset="0"/>
                <a:ea typeface="JetBrains Mono" pitchFamily="49" charset="-122"/>
                <a:cs typeface="JetBrains Mono" pitchFamily="49" charset="-120"/>
              </a:rPr>
              <a:t>, loadChildren: () =&gt;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import(</a:t>
            </a:r>
            <a:r>
              <a:rPr lang="en-US" sz="1200" dirty="0">
                <a:solidFill>
                  <a:srgbClr val="A8E3A1"/>
                </a:solidFill>
                <a:latin typeface="JetBrains Mono" pitchFamily="49" charset="0"/>
                <a:ea typeface="JetBrains Mono" pitchFamily="49" charset="-122"/>
                <a:cs typeface="JetBrains Mono" pitchFamily="49" charset="-120"/>
              </a:rPr>
              <a:t>'./usuarios/usuarios.routes'</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.then(m =&gt; m.USUARIOS_ROUTES)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component: NotFoundComponent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7" name="Shape 5"/>
          <p:cNvSpPr/>
          <p:nvPr/>
        </p:nvSpPr>
        <p:spPr>
          <a:xfrm>
            <a:off x="5510510" y="1828701"/>
            <a:ext cx="5868690" cy="3469084"/>
          </a:xfrm>
          <a:prstGeom prst="roundRect">
            <a:avLst>
              <a:gd name="adj" fmla="val 2929"/>
            </a:avLst>
          </a:prstGeom>
          <a:solidFill>
            <a:srgbClr val="12162B"/>
          </a:solidFill>
          <a:ln/>
        </p:spPr>
        <p:txBody>
          <a:bodyPr/>
          <a:lstStyle/>
          <a:p>
            <a:endParaRPr lang="es-CO"/>
          </a:p>
        </p:txBody>
      </p:sp>
      <p:sp>
        <p:nvSpPr>
          <p:cNvPr id="8" name="Text 6"/>
          <p:cNvSpPr/>
          <p:nvPr/>
        </p:nvSpPr>
        <p:spPr>
          <a:xfrm>
            <a:off x="5713710" y="2031901"/>
            <a:ext cx="562615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usuarios/usuarios.routes.ts</a:t>
            </a:r>
            <a:endParaRPr lang="en-US" sz="1200" dirty="0"/>
          </a:p>
        </p:txBody>
      </p:sp>
      <p:sp>
        <p:nvSpPr>
          <p:cNvPr id="9" name="Text 7"/>
          <p:cNvSpPr/>
          <p:nvPr/>
        </p:nvSpPr>
        <p:spPr>
          <a:xfrm>
            <a:off x="5713710" y="2321421"/>
            <a:ext cx="5626159" cy="279856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export const</a:t>
            </a:r>
            <a:r>
              <a:rPr lang="en-US" sz="1200" dirty="0">
                <a:solidFill>
                  <a:srgbClr val="E3E6F3"/>
                </a:solidFill>
                <a:latin typeface="JetBrains Mono" pitchFamily="49" charset="0"/>
                <a:ea typeface="JetBrains Mono" pitchFamily="49" charset="-122"/>
                <a:cs typeface="JetBrains Mono" pitchFamily="49" charset="-120"/>
              </a:rPr>
              <a:t> USUARIOS_ROUTES: </a:t>
            </a:r>
            <a:r>
              <a:rPr lang="en-US" sz="1200" dirty="0">
                <a:solidFill>
                  <a:srgbClr val="FFD38A"/>
                </a:solidFill>
                <a:latin typeface="JetBrains Mono" pitchFamily="49" charset="0"/>
                <a:ea typeface="JetBrains Mono" pitchFamily="49" charset="-122"/>
                <a:cs typeface="JetBrains Mono" pitchFamily="49" charset="-120"/>
              </a:rPr>
              <a:t>Routes</a:t>
            </a:r>
            <a:r>
              <a:rPr lang="en-US" sz="1200" dirty="0">
                <a:solidFill>
                  <a:srgbClr val="E3E6F3"/>
                </a:solidFill>
                <a:latin typeface="JetBrains Mono" pitchFamily="49" charset="0"/>
                <a:ea typeface="JetBrains Mono" pitchFamily="49" charset="-122"/>
                <a:cs typeface="JetBrains Mono" pitchFamily="49" charset="-120"/>
              </a:rPr>
              <a:t> =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err="1">
                <a:solidFill>
                  <a:srgbClr val="E3E6F3"/>
                </a:solidFill>
                <a:latin typeface="JetBrains Mono" pitchFamily="49" charset="0"/>
                <a:ea typeface="JetBrains Mono" pitchFamily="49" charset="-122"/>
                <a:cs typeface="JetBrains Mono" pitchFamily="49" charset="-120"/>
              </a:rPr>
              <a:t>loadComponent</a:t>
            </a:r>
            <a:r>
              <a:rPr lang="en-US" sz="1200" dirty="0">
                <a:solidFill>
                  <a:srgbClr val="E3E6F3"/>
                </a:solidFill>
                <a:latin typeface="JetBrains Mono" pitchFamily="49" charset="0"/>
                <a:ea typeface="JetBrains Mono" pitchFamily="49" charset="-122"/>
                <a:cs typeface="JetBrains Mono" pitchFamily="49" charset="-120"/>
              </a:rPr>
              <a:t>: () =&gt; import(</a:t>
            </a:r>
            <a:r>
              <a:rPr lang="en-US" sz="1200" dirty="0">
                <a:solidFill>
                  <a:srgbClr val="A8E3A1"/>
                </a:solidFill>
                <a:latin typeface="JetBrains Mono" pitchFamily="49" charset="0"/>
                <a:ea typeface="JetBrains Mono" pitchFamily="49" charset="-122"/>
                <a:cs typeface="JetBrains Mono" pitchFamily="49" charset="-120"/>
              </a:rPr>
              <a:t>'./</a:t>
            </a:r>
            <a:r>
              <a:rPr lang="en-US" sz="1200" dirty="0" err="1">
                <a:solidFill>
                  <a:srgbClr val="A8E3A1"/>
                </a:solidFill>
                <a:latin typeface="JetBrains Mono" pitchFamily="49" charset="0"/>
                <a:ea typeface="JetBrains Mono" pitchFamily="49" charset="-122"/>
                <a:cs typeface="JetBrains Mono" pitchFamily="49" charset="-120"/>
              </a:rPr>
              <a:t>usuario</a:t>
            </a:r>
            <a:r>
              <a:rPr lang="en-US" sz="1200" dirty="0">
                <a:solidFill>
                  <a:srgbClr val="A8E3A1"/>
                </a:solidFill>
                <a:latin typeface="JetBrains Mono" pitchFamily="49" charset="0"/>
                <a:ea typeface="JetBrains Mono" pitchFamily="49" charset="-122"/>
                <a:cs typeface="JetBrains Mono" pitchFamily="49" charset="-120"/>
              </a:rPr>
              <a:t>-list/…'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'nuevo'</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err="1">
                <a:solidFill>
                  <a:srgbClr val="E3E6F3"/>
                </a:solidFill>
                <a:latin typeface="JetBrains Mono" pitchFamily="49" charset="0"/>
                <a:ea typeface="JetBrains Mono" pitchFamily="49" charset="-122"/>
                <a:cs typeface="JetBrains Mono" pitchFamily="49" charset="-120"/>
              </a:rPr>
              <a:t>loadComponent</a:t>
            </a:r>
            <a:r>
              <a:rPr lang="en-US" sz="1200" dirty="0">
                <a:solidFill>
                  <a:srgbClr val="E3E6F3"/>
                </a:solidFill>
                <a:latin typeface="JetBrains Mono" pitchFamily="49" charset="0"/>
                <a:ea typeface="JetBrains Mono" pitchFamily="49" charset="-122"/>
                <a:cs typeface="JetBrains Mono" pitchFamily="49" charset="-120"/>
              </a:rPr>
              <a:t>: () =&gt; import(</a:t>
            </a:r>
            <a:r>
              <a:rPr lang="en-US" sz="1200" dirty="0">
                <a:solidFill>
                  <a:srgbClr val="A8E3A1"/>
                </a:solidFill>
                <a:latin typeface="JetBrains Mono" pitchFamily="49" charset="0"/>
                <a:ea typeface="JetBrains Mono" pitchFamily="49" charset="-122"/>
                <a:cs typeface="JetBrains Mono" pitchFamily="49" charset="-120"/>
              </a:rPr>
              <a:t>'./</a:t>
            </a:r>
            <a:r>
              <a:rPr lang="en-US" sz="1200" dirty="0" err="1">
                <a:solidFill>
                  <a:srgbClr val="A8E3A1"/>
                </a:solidFill>
                <a:latin typeface="JetBrains Mono" pitchFamily="49" charset="0"/>
                <a:ea typeface="JetBrains Mono" pitchFamily="49" charset="-122"/>
                <a:cs typeface="JetBrains Mono" pitchFamily="49" charset="-120"/>
              </a:rPr>
              <a:t>usuario</a:t>
            </a:r>
            <a:r>
              <a:rPr lang="en-US" sz="1200" dirty="0">
                <a:solidFill>
                  <a:srgbClr val="A8E3A1"/>
                </a:solidFill>
                <a:latin typeface="JetBrains Mono" pitchFamily="49" charset="0"/>
                <a:ea typeface="JetBrains Mono" pitchFamily="49" charset="-122"/>
                <a:cs typeface="JetBrains Mono" pitchFamily="49" charset="-120"/>
              </a:rPr>
              <a:t>-form/…'</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':id'</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err="1">
                <a:solidFill>
                  <a:srgbClr val="E3E6F3"/>
                </a:solidFill>
                <a:latin typeface="JetBrains Mono" pitchFamily="49" charset="0"/>
                <a:ea typeface="JetBrains Mono" pitchFamily="49" charset="-122"/>
                <a:cs typeface="JetBrains Mono" pitchFamily="49" charset="-120"/>
              </a:rPr>
              <a:t>loadComponent</a:t>
            </a:r>
            <a:r>
              <a:rPr lang="en-US" sz="1200" dirty="0">
                <a:solidFill>
                  <a:srgbClr val="E3E6F3"/>
                </a:solidFill>
                <a:latin typeface="JetBrains Mono" pitchFamily="49" charset="0"/>
                <a:ea typeface="JetBrains Mono" pitchFamily="49" charset="-122"/>
                <a:cs typeface="JetBrains Mono" pitchFamily="49" charset="-120"/>
              </a:rPr>
              <a:t>: () =&gt; import(</a:t>
            </a:r>
            <a:r>
              <a:rPr lang="en-US" sz="1200" dirty="0">
                <a:solidFill>
                  <a:srgbClr val="A8E3A1"/>
                </a:solidFill>
                <a:latin typeface="JetBrains Mono" pitchFamily="49" charset="0"/>
                <a:ea typeface="JetBrains Mono" pitchFamily="49" charset="-122"/>
                <a:cs typeface="JetBrains Mono" pitchFamily="49" charset="-120"/>
              </a:rPr>
              <a:t>'./</a:t>
            </a:r>
            <a:r>
              <a:rPr lang="en-US" sz="1200" dirty="0" err="1">
                <a:solidFill>
                  <a:srgbClr val="A8E3A1"/>
                </a:solidFill>
                <a:latin typeface="JetBrains Mono" pitchFamily="49" charset="0"/>
                <a:ea typeface="JetBrains Mono" pitchFamily="49" charset="-122"/>
                <a:cs typeface="JetBrains Mono" pitchFamily="49" charset="-120"/>
              </a:rPr>
              <a:t>usuario</a:t>
            </a:r>
            <a:r>
              <a:rPr lang="en-US" sz="1200" dirty="0">
                <a:solidFill>
                  <a:srgbClr val="A8E3A1"/>
                </a:solidFill>
                <a:latin typeface="JetBrains Mono" pitchFamily="49" charset="0"/>
                <a:ea typeface="JetBrains Mono" pitchFamily="49" charset="-122"/>
                <a:cs typeface="JetBrains Mono" pitchFamily="49" charset="-120"/>
              </a:rPr>
              <a:t>-detail/…'</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 path: </a:t>
            </a:r>
            <a:r>
              <a:rPr lang="en-US" sz="1200" dirty="0">
                <a:solidFill>
                  <a:srgbClr val="A8E3A1"/>
                </a:solidFill>
                <a:latin typeface="JetBrains Mono" pitchFamily="49" charset="0"/>
                <a:ea typeface="JetBrains Mono" pitchFamily="49" charset="-122"/>
                <a:cs typeface="JetBrains Mono" pitchFamily="49" charset="-120"/>
              </a:rPr>
              <a:t>':id/</a:t>
            </a:r>
            <a:r>
              <a:rPr lang="en-US" sz="1200" dirty="0" err="1">
                <a:solidFill>
                  <a:srgbClr val="A8E3A1"/>
                </a:solidFill>
                <a:latin typeface="JetBrains Mono" pitchFamily="49" charset="0"/>
                <a:ea typeface="JetBrains Mono" pitchFamily="49" charset="-122"/>
                <a:cs typeface="JetBrains Mono" pitchFamily="49" charset="-120"/>
              </a:rPr>
              <a:t>editar</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err="1">
                <a:solidFill>
                  <a:srgbClr val="E3E6F3"/>
                </a:solidFill>
                <a:latin typeface="JetBrains Mono" pitchFamily="49" charset="0"/>
                <a:ea typeface="JetBrains Mono" pitchFamily="49" charset="-122"/>
                <a:cs typeface="JetBrains Mono" pitchFamily="49" charset="-120"/>
              </a:rPr>
              <a:t>loadComponent</a:t>
            </a:r>
            <a:r>
              <a:rPr lang="en-US" sz="1200" dirty="0">
                <a:solidFill>
                  <a:srgbClr val="E3E6F3"/>
                </a:solidFill>
                <a:latin typeface="JetBrains Mono" pitchFamily="49" charset="0"/>
                <a:ea typeface="JetBrains Mono" pitchFamily="49" charset="-122"/>
                <a:cs typeface="JetBrains Mono" pitchFamily="49" charset="-120"/>
              </a:rPr>
              <a:t>: () =&gt; import(</a:t>
            </a:r>
            <a:r>
              <a:rPr lang="en-US" sz="1200" dirty="0">
                <a:solidFill>
                  <a:srgbClr val="A8E3A1"/>
                </a:solidFill>
                <a:latin typeface="JetBrains Mono" pitchFamily="49" charset="0"/>
                <a:ea typeface="JetBrains Mono" pitchFamily="49" charset="-122"/>
                <a:cs typeface="JetBrains Mono" pitchFamily="49" charset="-120"/>
              </a:rPr>
              <a:t>'./</a:t>
            </a:r>
            <a:r>
              <a:rPr lang="en-US" sz="1200" dirty="0" err="1">
                <a:solidFill>
                  <a:srgbClr val="A8E3A1"/>
                </a:solidFill>
                <a:latin typeface="JetBrains Mono" pitchFamily="49" charset="0"/>
                <a:ea typeface="JetBrains Mono" pitchFamily="49" charset="-122"/>
                <a:cs typeface="JetBrains Mono" pitchFamily="49" charset="-120"/>
              </a:rPr>
              <a:t>usuario</a:t>
            </a:r>
            <a:r>
              <a:rPr lang="en-US" sz="1200" dirty="0">
                <a:solidFill>
                  <a:srgbClr val="A8E3A1"/>
                </a:solidFill>
                <a:latin typeface="JetBrains Mono" pitchFamily="49" charset="0"/>
                <a:ea typeface="JetBrains Mono" pitchFamily="49" charset="-122"/>
                <a:cs typeface="JetBrains Mono" pitchFamily="49" charset="-120"/>
              </a:rPr>
              <a:t>-form/…'</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'nuevo' </a:t>
            </a:r>
            <a:r>
              <a:rPr lang="en-US" sz="1200" dirty="0" err="1">
                <a:solidFill>
                  <a:srgbClr val="8A91B4"/>
                </a:solidFill>
                <a:latin typeface="JetBrains Mono" pitchFamily="49" charset="0"/>
                <a:ea typeface="JetBrains Mono" pitchFamily="49" charset="-122"/>
                <a:cs typeface="JetBrains Mono" pitchFamily="49" charset="-120"/>
              </a:rPr>
              <a:t>va</a:t>
            </a:r>
            <a:r>
              <a:rPr lang="en-US" sz="1200" dirty="0">
                <a:solidFill>
                  <a:srgbClr val="8A91B4"/>
                </a:solidFill>
                <a:latin typeface="JetBrains Mono" pitchFamily="49" charset="0"/>
                <a:ea typeface="JetBrains Mono" pitchFamily="49" charset="-122"/>
                <a:cs typeface="JetBrains Mono" pitchFamily="49" charset="-120"/>
              </a:rPr>
              <a:t> antes de ':id':</a:t>
            </a: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a:t>
            </a:r>
            <a:r>
              <a:rPr lang="en-US" sz="1200" dirty="0" err="1">
                <a:solidFill>
                  <a:srgbClr val="8A91B4"/>
                </a:solidFill>
                <a:latin typeface="JetBrains Mono" pitchFamily="49" charset="0"/>
                <a:ea typeface="JetBrains Mono" pitchFamily="49" charset="-122"/>
                <a:cs typeface="JetBrains Mono" pitchFamily="49" charset="-120"/>
              </a:rPr>
              <a:t>si</a:t>
            </a:r>
            <a:r>
              <a:rPr lang="en-US" sz="1200" dirty="0">
                <a:solidFill>
                  <a:srgbClr val="8A91B4"/>
                </a:solidFill>
                <a:latin typeface="JetBrains Mono" pitchFamily="49" charset="0"/>
                <a:ea typeface="JetBrains Mono" pitchFamily="49" charset="-122"/>
                <a:cs typeface="JetBrains Mono" pitchFamily="49" charset="-120"/>
              </a:rPr>
              <a:t> no, «nuevo» se </a:t>
            </a:r>
            <a:r>
              <a:rPr lang="en-US" sz="1200" dirty="0" err="1">
                <a:solidFill>
                  <a:srgbClr val="8A91B4"/>
                </a:solidFill>
                <a:latin typeface="JetBrains Mono" pitchFamily="49" charset="0"/>
                <a:ea typeface="JetBrains Mono" pitchFamily="49" charset="-122"/>
                <a:cs typeface="JetBrains Mono" pitchFamily="49" charset="-120"/>
              </a:rPr>
              <a:t>tomaría</a:t>
            </a:r>
            <a:r>
              <a:rPr lang="en-US" sz="1200" dirty="0">
                <a:solidFill>
                  <a:srgbClr val="8A91B4"/>
                </a:solidFill>
                <a:latin typeface="JetBrains Mono" pitchFamily="49" charset="0"/>
                <a:ea typeface="JetBrains Mono" pitchFamily="49" charset="-122"/>
                <a:cs typeface="JetBrains Mono" pitchFamily="49" charset="-120"/>
              </a:rPr>
              <a:t> </a:t>
            </a:r>
            <a:r>
              <a:rPr lang="en-US" sz="1200" dirty="0" err="1">
                <a:solidFill>
                  <a:srgbClr val="8A91B4"/>
                </a:solidFill>
                <a:latin typeface="JetBrains Mono" pitchFamily="49" charset="0"/>
                <a:ea typeface="JetBrains Mono" pitchFamily="49" charset="-122"/>
                <a:cs typeface="JetBrains Mono" pitchFamily="49" charset="-120"/>
              </a:rPr>
              <a:t>como</a:t>
            </a:r>
            <a:r>
              <a:rPr lang="en-US" sz="1200" dirty="0">
                <a:solidFill>
                  <a:srgbClr val="8A91B4"/>
                </a:solidFill>
                <a:latin typeface="JetBrains Mono" pitchFamily="49" charset="0"/>
                <a:ea typeface="JetBrains Mono" pitchFamily="49" charset="-122"/>
                <a:cs typeface="JetBrains Mono" pitchFamily="49" charset="-120"/>
              </a:rPr>
              <a:t> un id</a:t>
            </a:r>
            <a:endParaRPr lang="en-US" sz="12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02 Rutas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02 · RUTAS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Cada URL activa un componente</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41401"/>
          <a:ext cx="10553700" cy="3087688"/>
        </p:xfrm>
        <a:graphic>
          <a:graphicData uri="http://schemas.openxmlformats.org/drawingml/2006/table">
            <a:tbl>
              <a:tblPr/>
              <a:tblGrid>
                <a:gridCol w="3166110">
                  <a:extLst>
                    <a:ext uri="{9D8B030D-6E8A-4147-A177-3AD203B41FA5}">
                      <a16:colId xmlns:a16="http://schemas.microsoft.com/office/drawing/2014/main" val="20000"/>
                    </a:ext>
                  </a:extLst>
                </a:gridCol>
                <a:gridCol w="3799332">
                  <a:extLst>
                    <a:ext uri="{9D8B030D-6E8A-4147-A177-3AD203B41FA5}">
                      <a16:colId xmlns:a16="http://schemas.microsoft.com/office/drawing/2014/main" val="20001"/>
                    </a:ext>
                  </a:extLst>
                </a:gridCol>
                <a:gridCol w="3588258">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586079"/>
                          </a:solidFill>
                          <a:latin typeface="IBM Plex Sans" pitchFamily="34" charset="0"/>
                          <a:ea typeface="IBM Plex Sans" pitchFamily="34" charset="-122"/>
                          <a:cs typeface="IBM Plex Sans" pitchFamily="34" charset="-120"/>
                        </a:rPr>
                        <a:t>URL</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1960"/>
                        </a:lnSpc>
                        <a:buNone/>
                      </a:pPr>
                      <a:r>
                        <a:rPr lang="en-US" sz="1400" b="1" dirty="0">
                          <a:solidFill>
                            <a:srgbClr val="586079"/>
                          </a:solidFill>
                          <a:latin typeface="IBM Plex Sans" pitchFamily="34" charset="0"/>
                          <a:ea typeface="IBM Plex Sans" pitchFamily="34" charset="-122"/>
                          <a:cs typeface="IBM Plex Sans" pitchFamily="34" charset="-120"/>
                        </a:rPr>
                        <a:t>Componente</a:t>
                      </a:r>
                      <a:endParaRPr lang="en-US" sz="1400" dirty="0">
                        <a:latin typeface="IBM Plex Sans" charset="0"/>
                        <a:ea typeface="IBM Plex Sans" charset="0"/>
                        <a:cs typeface="IBM Plex Sans" charset="0"/>
                      </a:endParaRPr>
                    </a:p>
                  </a:txBody>
                  <a:tcPr marL="62230" marR="62230" marT="62230" marB="62230">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1960"/>
                        </a:lnSpc>
                        <a:buNone/>
                      </a:pPr>
                      <a:r>
                        <a:rPr lang="en-US" sz="1400" b="1" dirty="0">
                          <a:solidFill>
                            <a:srgbClr val="586079"/>
                          </a:solidFill>
                          <a:latin typeface="IBM Plex Sans" pitchFamily="34" charset="0"/>
                          <a:ea typeface="IBM Plex Sans" pitchFamily="34" charset="-122"/>
                          <a:cs typeface="IBM Plex Sans" pitchFamily="34" charset="-120"/>
                        </a:rPr>
                        <a:t>Qué recibe</a:t>
                      </a:r>
                      <a:endParaRPr lang="en-US" sz="1400" dirty="0">
                        <a:latin typeface="IBM Plex Sans" charset="0"/>
                        <a:ea typeface="IBM Plex Sans" charset="0"/>
                        <a:cs typeface="IBM Plex Sans" charset="0"/>
                      </a:endParaRPr>
                    </a:p>
                  </a:txBody>
                  <a:tcPr marL="62230" marR="62230" marT="62230" marB="62230">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redirige a /clases</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/usuarios</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UsuarioListComponent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/usuarios/nuevo</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UsuarioFormComponent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id sin valor: crear</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/usuarios/7</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UsuarioDetailComponent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id = "7"</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4"/>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/usuarios/7/editar</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UsuarioFormComponent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id = "7": editar</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5"/>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/clases?usuarioId=7</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ClaseListComponent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usuarioId = "7"</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6"/>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/lo-que-sea</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NotFoundComponent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ruta comodín **</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02 Rutas</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5F8"/>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02 · RUTAS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Leer el parámetro y navegar</a:t>
            </a:r>
            <a:endParaRPr lang="en-US" sz="3200" dirty="0"/>
          </a:p>
        </p:txBody>
      </p:sp>
      <p:sp>
        <p:nvSpPr>
          <p:cNvPr id="4" name="Shape 2"/>
          <p:cNvSpPr/>
          <p:nvPr/>
        </p:nvSpPr>
        <p:spPr>
          <a:xfrm>
            <a:off x="812800" y="1777901"/>
            <a:ext cx="5156200" cy="2829123"/>
          </a:xfrm>
          <a:prstGeom prst="roundRect">
            <a:avLst>
              <a:gd name="adj" fmla="val 3591"/>
            </a:avLst>
          </a:prstGeom>
          <a:solidFill>
            <a:srgbClr val="12162B"/>
          </a:solidFill>
          <a:ln/>
        </p:spPr>
        <p:txBody>
          <a:bodyPr/>
          <a:lstStyle/>
          <a:p>
            <a:endParaRPr lang="es-CO"/>
          </a:p>
        </p:txBody>
      </p:sp>
      <p:sp>
        <p:nvSpPr>
          <p:cNvPr id="5" name="Text 3"/>
          <p:cNvSpPr/>
          <p:nvPr/>
        </p:nvSpPr>
        <p:spPr>
          <a:xfrm>
            <a:off x="1016000" y="198110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El :id llega como input()</a:t>
            </a:r>
            <a:endParaRPr lang="en-US" sz="1200" dirty="0"/>
          </a:p>
        </p:txBody>
      </p:sp>
      <p:sp>
        <p:nvSpPr>
          <p:cNvPr id="6" name="Text 4"/>
          <p:cNvSpPr/>
          <p:nvPr/>
        </p:nvSpPr>
        <p:spPr>
          <a:xfrm>
            <a:off x="1016000" y="2270621"/>
            <a:ext cx="4892294" cy="2158603"/>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app.config.ts</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provideRouter(routes, </a:t>
            </a:r>
            <a:r>
              <a:rPr lang="en-US" sz="1200" dirty="0">
                <a:solidFill>
                  <a:srgbClr val="FFD38A"/>
                </a:solidFill>
                <a:latin typeface="JetBrains Mono" pitchFamily="49" charset="0"/>
                <a:ea typeface="JetBrains Mono" pitchFamily="49" charset="-122"/>
                <a:cs typeface="JetBrains Mono" pitchFamily="49" charset="-120"/>
              </a:rPr>
              <a:t>withComponentInputBinding</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usuario-detail · /usuarios/:id</a:t>
            </a:r>
            <a:endParaRPr lang="en-US" sz="1200" dirty="0"/>
          </a:p>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readonly</a:t>
            </a:r>
            <a:r>
              <a:rPr lang="en-US" sz="1200" dirty="0">
                <a:solidFill>
                  <a:srgbClr val="E3E6F3"/>
                </a:solidFill>
                <a:latin typeface="JetBrains Mono" pitchFamily="49" charset="0"/>
                <a:ea typeface="JetBrains Mono" pitchFamily="49" charset="-122"/>
                <a:cs typeface="JetBrains Mono" pitchFamily="49" charset="-120"/>
              </a:rPr>
              <a:t> id = input.required&lt;</a:t>
            </a:r>
            <a:r>
              <a:rPr lang="en-US" sz="1200" dirty="0">
                <a:solidFill>
                  <a:srgbClr val="FFD38A"/>
                </a:solidFill>
                <a:latin typeface="JetBrains Mono" pitchFamily="49" charset="0"/>
                <a:ea typeface="JetBrains Mono" pitchFamily="49" charset="-122"/>
                <a:cs typeface="JetBrains Mono" pitchFamily="49" charset="-120"/>
              </a:rPr>
              <a:t>string</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FC8FF"/>
                </a:solidFill>
                <a:latin typeface="JetBrains Mono" pitchFamily="49" charset="0"/>
                <a:ea typeface="JetBrains Mono" pitchFamily="49" charset="-122"/>
                <a:cs typeface="JetBrains Mono" pitchFamily="49" charset="-120"/>
              </a:rPr>
              <a:t>ngOnInit</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void</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const</a:t>
            </a:r>
            <a:r>
              <a:rPr lang="en-US" sz="1200" dirty="0">
                <a:solidFill>
                  <a:srgbClr val="E3E6F3"/>
                </a:solidFill>
                <a:latin typeface="JetBrains Mono" pitchFamily="49" charset="0"/>
                <a:ea typeface="JetBrains Mono" pitchFamily="49" charset="-122"/>
                <a:cs typeface="JetBrains Mono" pitchFamily="49" charset="-120"/>
              </a:rPr>
              <a:t> id = Number(this.id());  </a:t>
            </a:r>
            <a:r>
              <a:rPr lang="en-US" sz="1200" dirty="0">
                <a:solidFill>
                  <a:srgbClr val="F2B766"/>
                </a:solidFill>
                <a:latin typeface="JetBrains Mono" pitchFamily="49" charset="0"/>
                <a:ea typeface="JetBrains Mono" pitchFamily="49" charset="-122"/>
                <a:cs typeface="JetBrains Mono" pitchFamily="49" charset="-120"/>
              </a:rPr>
              <a:t>// "7" → 7</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this.service.get(id).subscribe(…);</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7" name="Shape 5"/>
          <p:cNvSpPr/>
          <p:nvPr/>
        </p:nvSpPr>
        <p:spPr>
          <a:xfrm>
            <a:off x="6223000" y="1777901"/>
            <a:ext cx="5156200" cy="2829123"/>
          </a:xfrm>
          <a:prstGeom prst="roundRect">
            <a:avLst>
              <a:gd name="adj" fmla="val 3591"/>
            </a:avLst>
          </a:prstGeom>
          <a:solidFill>
            <a:srgbClr val="12162B"/>
          </a:solidFill>
          <a:ln/>
        </p:spPr>
        <p:txBody>
          <a:bodyPr/>
          <a:lstStyle/>
          <a:p>
            <a:endParaRPr lang="es-CO"/>
          </a:p>
        </p:txBody>
      </p:sp>
      <p:sp>
        <p:nvSpPr>
          <p:cNvPr id="8" name="Text 6"/>
          <p:cNvSpPr/>
          <p:nvPr/>
        </p:nvSpPr>
        <p:spPr>
          <a:xfrm>
            <a:off x="6426200" y="198110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Navegar: desde el HTML y desde el código</a:t>
            </a:r>
            <a:endParaRPr lang="en-US" sz="1200" dirty="0"/>
          </a:p>
        </p:txBody>
      </p:sp>
      <p:sp>
        <p:nvSpPr>
          <p:cNvPr id="9" name="Text 7"/>
          <p:cNvSpPr/>
          <p:nvPr/>
        </p:nvSpPr>
        <p:spPr>
          <a:xfrm>
            <a:off x="6426200" y="2270621"/>
            <a:ext cx="4892294" cy="1945283"/>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&lt;!-- template --&gt;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&lt;a routerLink=</a:t>
            </a:r>
            <a:r>
              <a:rPr lang="en-US" sz="1200" dirty="0">
                <a:solidFill>
                  <a:srgbClr val="A8E3A1"/>
                </a:solidFill>
                <a:latin typeface="JetBrains Mono" pitchFamily="49" charset="0"/>
                <a:ea typeface="JetBrains Mono" pitchFamily="49" charset="-122"/>
                <a:cs typeface="JetBrains Mono" pitchFamily="49" charset="-120"/>
              </a:rPr>
              <a:t>"/usuarios"</a:t>
            </a:r>
            <a:r>
              <a:rPr lang="en-US" sz="1200" dirty="0">
                <a:solidFill>
                  <a:srgbClr val="E3E6F3"/>
                </a:solidFill>
                <a:latin typeface="JetBrains Mono" pitchFamily="49" charset="0"/>
                <a:ea typeface="JetBrains Mono" pitchFamily="49" charset="-122"/>
                <a:cs typeface="JetBrains Mono" pitchFamily="49" charset="-120"/>
              </a:rPr>
              <a:t>&gt;Estudiantes&lt;/a&gt;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&lt;a [routerLink]=</a:t>
            </a:r>
            <a:r>
              <a:rPr lang="en-US" sz="1200" dirty="0">
                <a:solidFill>
                  <a:srgbClr val="A8E3A1"/>
                </a:solidFill>
                <a:latin typeface="JetBrains Mono" pitchFamily="49" charset="0"/>
                <a:ea typeface="JetBrains Mono" pitchFamily="49" charset="-122"/>
                <a:cs typeface="JetBrains Mono" pitchFamily="49" charset="-120"/>
              </a:rPr>
              <a:t>"['/usuarios', u.id, 'editar']"</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Editar</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&lt;/a&gt;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componente, después de guardar</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router = inject(Router);</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this.router.navigate([</a:t>
            </a:r>
            <a:r>
              <a:rPr lang="en-US" sz="1200" dirty="0">
                <a:solidFill>
                  <a:srgbClr val="A8E3A1"/>
                </a:solidFill>
                <a:latin typeface="JetBrains Mono" pitchFamily="49" charset="0"/>
                <a:ea typeface="JetBrains Mono" pitchFamily="49" charset="-122"/>
                <a:cs typeface="JetBrains Mono" pitchFamily="49" charset="-120"/>
              </a:rPr>
              <a:t>'/usuarios'</a:t>
            </a:r>
            <a:r>
              <a:rPr lang="en-US" sz="1200" dirty="0">
                <a:solidFill>
                  <a:srgbClr val="E3E6F3"/>
                </a:solidFill>
                <a:latin typeface="JetBrains Mono" pitchFamily="49" charset="0"/>
                <a:ea typeface="JetBrains Mono" pitchFamily="49" charset="-122"/>
                <a:cs typeface="JetBrains Mono" pitchFamily="49" charset="-120"/>
              </a:rPr>
              <a:t>, guardado.id]);</a:t>
            </a:r>
            <a:endParaRPr lang="en-US" sz="1200" dirty="0"/>
          </a:p>
        </p:txBody>
      </p:sp>
      <p:sp>
        <p:nvSpPr>
          <p:cNvPr id="10" name="Shape 8"/>
          <p:cNvSpPr/>
          <p:nvPr/>
        </p:nvSpPr>
        <p:spPr>
          <a:xfrm>
            <a:off x="812800" y="4810224"/>
            <a:ext cx="10566400" cy="520700"/>
          </a:xfrm>
          <a:prstGeom prst="roundRect">
            <a:avLst>
              <a:gd name="adj" fmla="val 14634"/>
            </a:avLst>
          </a:prstGeom>
          <a:solidFill>
            <a:srgbClr val="FBE5E5"/>
          </a:solidFill>
          <a:ln/>
        </p:spPr>
        <p:txBody>
          <a:bodyPr/>
          <a:lstStyle/>
          <a:p>
            <a:endParaRPr lang="es-CO"/>
          </a:p>
        </p:txBody>
      </p:sp>
      <p:pic>
        <p:nvPicPr>
          <p:cNvPr id="11" name="Image 0" descr="Warning"/>
          <p:cNvPicPr>
            <a:picLocks noChangeAspect="1"/>
          </p:cNvPicPr>
          <p:nvPr/>
        </p:nvPicPr>
        <p:blipFill>
          <a:blip r:embed="rId3"/>
          <a:srcRect/>
          <a:stretch/>
        </p:blipFill>
        <p:spPr>
          <a:xfrm>
            <a:off x="990600" y="4943574"/>
            <a:ext cx="254000" cy="254000"/>
          </a:xfrm>
          <a:prstGeom prst="rect">
            <a:avLst/>
          </a:prstGeom>
        </p:spPr>
      </p:pic>
      <p:sp>
        <p:nvSpPr>
          <p:cNvPr id="12" name="Text 9"/>
          <p:cNvSpPr/>
          <p:nvPr/>
        </p:nvSpPr>
        <p:spPr>
          <a:xfrm>
            <a:off x="1346200" y="4937224"/>
            <a:ext cx="9482614"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No usar href dentro de la app:</a:t>
            </a:r>
            <a:r>
              <a:rPr lang="en-US" sz="1500" dirty="0">
                <a:solidFill>
                  <a:srgbClr val="161B2E"/>
                </a:solidFill>
                <a:latin typeface="IBM Plex Sans" pitchFamily="34" charset="0"/>
                <a:ea typeface="IBM Plex Sans" pitchFamily="34" charset="-122"/>
                <a:cs typeface="IBM Plex Sans" pitchFamily="34" charset="-120"/>
              </a:rPr>
              <a:t> recarga toda la SPA y se pierde el estado. Siempre routerLink.</a:t>
            </a:r>
            <a:endParaRPr lang="en-US" sz="1500" dirty="0"/>
          </a:p>
        </p:txBody>
      </p:sp>
      <p:sp>
        <p:nvSpPr>
          <p:cNvPr id="13"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02 Rutas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4ACCEC-110D-334C-4212-224D54B2DE40}"/>
              </a:ext>
            </a:extLst>
          </p:cNvPr>
          <p:cNvSpPr>
            <a:spLocks noGrp="1"/>
          </p:cNvSpPr>
          <p:nvPr>
            <p:ph type="title"/>
          </p:nvPr>
        </p:nvSpPr>
        <p:spPr/>
        <p:txBody>
          <a:bodyPr/>
          <a:lstStyle/>
          <a:p>
            <a:endParaRPr lang="es-CO"/>
          </a:p>
        </p:txBody>
      </p:sp>
      <p:sp>
        <p:nvSpPr>
          <p:cNvPr id="3" name="Marcador de texto 2">
            <a:extLst>
              <a:ext uri="{FF2B5EF4-FFF2-40B4-BE49-F238E27FC236}">
                <a16:creationId xmlns:a16="http://schemas.microsoft.com/office/drawing/2014/main" id="{73FB95A1-E6C6-8F37-522B-EA6390268D8E}"/>
              </a:ext>
            </a:extLst>
          </p:cNvPr>
          <p:cNvSpPr>
            <a:spLocks noGrp="1"/>
          </p:cNvSpPr>
          <p:nvPr>
            <p:ph type="body" idx="101"/>
          </p:nvPr>
        </p:nvSpPr>
        <p:spPr/>
        <p:txBody>
          <a:bodyPr/>
          <a:lstStyle/>
          <a:p>
            <a:endParaRPr lang="es-CO"/>
          </a:p>
        </p:txBody>
      </p:sp>
      <p:pic>
        <p:nvPicPr>
          <p:cNvPr id="5" name="Imagen 4">
            <a:extLst>
              <a:ext uri="{FF2B5EF4-FFF2-40B4-BE49-F238E27FC236}">
                <a16:creationId xmlns:a16="http://schemas.microsoft.com/office/drawing/2014/main" id="{35A5CBFE-8976-F2C6-C910-567230BDD797}"/>
              </a:ext>
            </a:extLst>
          </p:cNvPr>
          <p:cNvPicPr>
            <a:picLocks noChangeAspect="1"/>
          </p:cNvPicPr>
          <p:nvPr/>
        </p:nvPicPr>
        <p:blipFill>
          <a:blip r:embed="rId2"/>
          <a:stretch>
            <a:fillRect/>
          </a:stretch>
        </p:blipFill>
        <p:spPr>
          <a:xfrm>
            <a:off x="0" y="0"/>
            <a:ext cx="12192000" cy="6900751"/>
          </a:xfrm>
          <a:prstGeom prst="rect">
            <a:avLst/>
          </a:prstGeom>
        </p:spPr>
      </p:pic>
    </p:spTree>
    <p:extLst>
      <p:ext uri="{BB962C8B-B14F-4D97-AF65-F5344CB8AC3E}">
        <p14:creationId xmlns:p14="http://schemas.microsoft.com/office/powerpoint/2010/main" val="2963490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03 · FORMULARIOS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Las mismas reglas en los dos lados</a:t>
            </a:r>
            <a:endParaRPr lang="en-US" sz="3200" dirty="0"/>
          </a:p>
        </p:txBody>
      </p:sp>
      <p:graphicFrame>
        <p:nvGraphicFramePr>
          <p:cNvPr id="4" name="Table 0"/>
          <p:cNvGraphicFramePr>
            <a:graphicFrameLocks noGrp="1"/>
          </p:cNvGraphicFramePr>
          <p:nvPr/>
        </p:nvGraphicFramePr>
        <p:xfrm>
          <a:off x="825500" y="1841401"/>
          <a:ext cx="10553700" cy="1543844"/>
        </p:xfrm>
        <a:graphic>
          <a:graphicData uri="http://schemas.openxmlformats.org/drawingml/2006/table">
            <a:tbl>
              <a:tblPr/>
              <a:tblGrid>
                <a:gridCol w="1899666">
                  <a:extLst>
                    <a:ext uri="{9D8B030D-6E8A-4147-A177-3AD203B41FA5}">
                      <a16:colId xmlns:a16="http://schemas.microsoft.com/office/drawing/2014/main" val="20000"/>
                    </a:ext>
                  </a:extLst>
                </a:gridCol>
                <a:gridCol w="4643628">
                  <a:extLst>
                    <a:ext uri="{9D8B030D-6E8A-4147-A177-3AD203B41FA5}">
                      <a16:colId xmlns:a16="http://schemas.microsoft.com/office/drawing/2014/main" val="20001"/>
                    </a:ext>
                  </a:extLst>
                </a:gridCol>
                <a:gridCol w="4010406">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586079"/>
                          </a:solidFill>
                          <a:latin typeface="IBM Plex Sans" pitchFamily="34" charset="0"/>
                          <a:ea typeface="IBM Plex Sans" pitchFamily="34" charset="-122"/>
                          <a:cs typeface="IBM Plex Sans" pitchFamily="34" charset="-120"/>
                        </a:rPr>
                        <a:t>Campo</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1960"/>
                        </a:lnSpc>
                        <a:buNone/>
                      </a:pPr>
                      <a:r>
                        <a:rPr lang="en-US" sz="1400" b="1" dirty="0">
                          <a:solidFill>
                            <a:srgbClr val="586079"/>
                          </a:solidFill>
                          <a:latin typeface="IBM Plex Sans" pitchFamily="34" charset="0"/>
                          <a:ea typeface="IBM Plex Sans" pitchFamily="34" charset="-122"/>
                          <a:cs typeface="IBM Plex Sans" pitchFamily="34" charset="-120"/>
                        </a:rPr>
                        <a:t>Angular (cliente)</a:t>
                      </a:r>
                      <a:endParaRPr lang="en-US" sz="1400" dirty="0">
                        <a:latin typeface="IBM Plex Sans" charset="0"/>
                        <a:ea typeface="IBM Plex Sans" charset="0"/>
                        <a:cs typeface="IBM Plex Sans" charset="0"/>
                      </a:endParaRPr>
                    </a:p>
                  </a:txBody>
                  <a:tcPr marL="62230" marR="62230" marT="62230" marB="62230">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tc>
                  <a:txBody>
                    <a:bodyPr/>
                    <a:lstStyle/>
                    <a:p>
                      <a:pPr marL="0" indent="0">
                        <a:lnSpc>
                          <a:spcPts val="1960"/>
                        </a:lnSpc>
                        <a:buNone/>
                      </a:pPr>
                      <a:r>
                        <a:rPr lang="en-US" sz="1400" b="1" dirty="0">
                          <a:solidFill>
                            <a:srgbClr val="586079"/>
                          </a:solidFill>
                          <a:latin typeface="IBM Plex Sans" pitchFamily="34" charset="0"/>
                          <a:ea typeface="IBM Plex Sans" pitchFamily="34" charset="-122"/>
                          <a:cs typeface="IBM Plex Sans" pitchFamily="34" charset="-120"/>
                        </a:rPr>
                        <a:t>Spring (UsuarioRequest)</a:t>
                      </a:r>
                      <a:endParaRPr lang="en-US" sz="1400" dirty="0">
                        <a:latin typeface="IBM Plex Sans" charset="0"/>
                        <a:ea typeface="IBM Plex Sans" charset="0"/>
                        <a:cs typeface="IBM Plex Sans" charset="0"/>
                      </a:endParaRPr>
                    </a:p>
                  </a:txBody>
                  <a:tcPr marL="62230" marR="62230" marT="62230" marB="62230">
                    <a:lnL w="12700" cap="flat" cmpd="sng" algn="ctr">
                      <a:solidFill>
                        <a:srgbClr val="B5B5B8"/>
                      </a:solidFill>
                      <a:prstDash val="solid"/>
                      <a:round/>
                      <a:headEnd type="none" w="med" len="med"/>
                      <a:tailEnd type="none" w="med" len="med"/>
                    </a:lnL>
                    <a:lnR w="12700" cap="flat" cmpd="sng" algn="ctr">
                      <a:solidFill>
                        <a:srgbClr val="B5B5B8"/>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B5B5B8"/>
                      </a:solidFill>
                      <a:prstDash val="solid"/>
                      <a:round/>
                      <a:headEnd type="none" w="med" len="med"/>
                      <a:tailEnd type="none" w="med" len="med"/>
                    </a:lnB>
                    <a:solidFill>
                      <a:srgbClr val="E2E3E6"/>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nombre</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Validators.required · Validators.maxLength(120)</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@NotBlank · @Size(max = 120)</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B5B5B8"/>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correo</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Validators.required · Validators.email</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@NotBlank · @Email</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correo único</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No se puede validar en el cliente</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tc>
                  <a:txBody>
                    <a:bodyPr/>
                    <a:lstStyle/>
                    <a:p>
                      <a:pPr marL="0" indent="0">
                        <a:lnSpc>
                          <a:spcPts val="1960"/>
                        </a:lnSpc>
                        <a:buNone/>
                      </a:pPr>
                      <a:r>
                        <a:rPr lang="en-US" sz="1400" dirty="0">
                          <a:solidFill>
                            <a:srgbClr val="161B2E"/>
                          </a:solidFill>
                          <a:latin typeface="IBM Plex Sans" pitchFamily="34" charset="0"/>
                          <a:ea typeface="IBM Plex Sans" pitchFamily="34" charset="-122"/>
                          <a:cs typeface="IBM Plex Sans" pitchFamily="34" charset="-120"/>
                        </a:rPr>
                        <a:t>409 Conflict desde el servicio</a:t>
                      </a:r>
                      <a:endParaRPr lang="en-US" sz="1400" dirty="0">
                        <a:latin typeface="IBM Plex Sans" charset="0"/>
                        <a:ea typeface="IBM Plex Sans" charset="0"/>
                        <a:cs typeface="IBM Plex Sans" charset="0"/>
                      </a:endParaRPr>
                    </a:p>
                  </a:txBody>
                  <a:tcPr marL="62230" marR="62230" marT="62230" marB="62230">
                    <a:lnL w="12700" cap="flat" cmpd="sng" algn="ctr">
                      <a:solidFill>
                        <a:srgbClr val="C3C4C6"/>
                      </a:solidFill>
                      <a:prstDash val="solid"/>
                      <a:round/>
                      <a:headEnd type="none" w="med" len="med"/>
                      <a:tailEnd type="none" w="med" len="med"/>
                    </a:lnL>
                    <a:lnR w="12700" cap="flat" cmpd="sng" algn="ctr">
                      <a:solidFill>
                        <a:srgbClr val="C3C4C6"/>
                      </a:solidFill>
                      <a:prstDash val="solid"/>
                      <a:round/>
                      <a:headEnd type="none" w="med" len="med"/>
                      <a:tailEnd type="none" w="med" len="med"/>
                    </a:lnR>
                    <a:lnT w="12700" cap="flat" cmpd="sng" algn="ctr">
                      <a:solidFill>
                        <a:srgbClr val="C3C4C6"/>
                      </a:solidFill>
                      <a:prstDash val="solid"/>
                      <a:round/>
                      <a:headEnd type="none" w="med" len="med"/>
                      <a:tailEnd type="none" w="med" len="med"/>
                    </a:lnT>
                    <a:lnB w="12700" cap="flat" cmpd="sng" algn="ctr">
                      <a:solidFill>
                        <a:srgbClr val="C3C4C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Shape 2"/>
          <p:cNvSpPr/>
          <p:nvPr/>
        </p:nvSpPr>
        <p:spPr>
          <a:xfrm>
            <a:off x="815975" y="3642420"/>
            <a:ext cx="5175250" cy="1250950"/>
          </a:xfrm>
          <a:prstGeom prst="roundRect">
            <a:avLst>
              <a:gd name="adj" fmla="val 7868"/>
            </a:avLst>
          </a:prstGeom>
          <a:solidFill>
            <a:srgbClr val="FFFFFF"/>
          </a:solidFill>
          <a:ln w="6350">
            <a:solidFill>
              <a:srgbClr val="DCE0EA"/>
            </a:solidFill>
            <a:prstDash val="solid"/>
          </a:ln>
        </p:spPr>
        <p:txBody>
          <a:bodyPr/>
          <a:lstStyle/>
          <a:p>
            <a:endParaRPr lang="es-CO"/>
          </a:p>
        </p:txBody>
      </p:sp>
      <p:sp>
        <p:nvSpPr>
          <p:cNvPr id="6" name="Text 3"/>
          <p:cNvSpPr/>
          <p:nvPr/>
        </p:nvSpPr>
        <p:spPr>
          <a:xfrm>
            <a:off x="996950" y="3823395"/>
            <a:ext cx="495769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3346C8"/>
                </a:solidFill>
                <a:latin typeface="Bricolage Grotesque" pitchFamily="34" charset="0"/>
                <a:ea typeface="Bricolage Grotesque" pitchFamily="34" charset="-122"/>
                <a:cs typeface="Bricolage Grotesque" pitchFamily="34" charset="-120"/>
              </a:rPr>
              <a:t>Cliente</a:t>
            </a:r>
            <a:endParaRPr lang="en-US" sz="2000" dirty="0"/>
          </a:p>
        </p:txBody>
      </p:sp>
      <p:sp>
        <p:nvSpPr>
          <p:cNvPr id="7" name="Text 4"/>
          <p:cNvSpPr/>
          <p:nvPr/>
        </p:nvSpPr>
        <p:spPr>
          <a:xfrm>
            <a:off x="996950" y="4178995"/>
            <a:ext cx="4957699"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Mejora la experiencia: el error aparece al instante.</a:t>
            </a:r>
            <a:endParaRPr lang="en-US" sz="1500" dirty="0"/>
          </a:p>
        </p:txBody>
      </p:sp>
      <p:sp>
        <p:nvSpPr>
          <p:cNvPr id="8" name="Shape 5"/>
          <p:cNvSpPr/>
          <p:nvPr/>
        </p:nvSpPr>
        <p:spPr>
          <a:xfrm>
            <a:off x="6200775" y="3642420"/>
            <a:ext cx="5175250" cy="1250950"/>
          </a:xfrm>
          <a:prstGeom prst="roundRect">
            <a:avLst>
              <a:gd name="adj" fmla="val 7868"/>
            </a:avLst>
          </a:prstGeom>
          <a:solidFill>
            <a:srgbClr val="FFFFFF"/>
          </a:solidFill>
          <a:ln w="6350">
            <a:solidFill>
              <a:srgbClr val="DCE0EA"/>
            </a:solidFill>
            <a:prstDash val="solid"/>
          </a:ln>
        </p:spPr>
        <p:txBody>
          <a:bodyPr/>
          <a:lstStyle/>
          <a:p>
            <a:endParaRPr lang="es-CO"/>
          </a:p>
        </p:txBody>
      </p:sp>
      <p:sp>
        <p:nvSpPr>
          <p:cNvPr id="9" name="Text 6"/>
          <p:cNvSpPr/>
          <p:nvPr/>
        </p:nvSpPr>
        <p:spPr>
          <a:xfrm>
            <a:off x="6381750" y="3823395"/>
            <a:ext cx="495769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A5560A"/>
                </a:solidFill>
                <a:latin typeface="Bricolage Grotesque" pitchFamily="34" charset="0"/>
                <a:ea typeface="Bricolage Grotesque" pitchFamily="34" charset="-122"/>
                <a:cs typeface="Bricolage Grotesque" pitchFamily="34" charset="-120"/>
              </a:rPr>
              <a:t>Backend</a:t>
            </a:r>
            <a:endParaRPr lang="en-US" sz="2000" dirty="0"/>
          </a:p>
        </p:txBody>
      </p:sp>
      <p:sp>
        <p:nvSpPr>
          <p:cNvPr id="10" name="Text 7"/>
          <p:cNvSpPr/>
          <p:nvPr/>
        </p:nvSpPr>
        <p:spPr>
          <a:xfrm>
            <a:off x="6381750" y="4178995"/>
            <a:ext cx="4957699"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168"/>
                </a:solidFill>
                <a:latin typeface="IBM Plex Sans" pitchFamily="34" charset="0"/>
                <a:ea typeface="IBM Plex Sans" pitchFamily="34" charset="-122"/>
                <a:cs typeface="IBM Plex Sans" pitchFamily="34" charset="-120"/>
              </a:rPr>
              <a:t>Garantiza la integridad: cualquiera puede llamar a la API sin el formulario.</a:t>
            </a:r>
            <a:endParaRPr lang="en-US" sz="1500" dirty="0"/>
          </a:p>
        </p:txBody>
      </p:sp>
      <p:sp>
        <p:nvSpPr>
          <p:cNvPr id="11"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03 Formularios</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03 · FORMULARIOS · LA CLASE · /EJEMPLOS/FORMULARIO</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FormGroup y FormControl, paso a paso</a:t>
            </a:r>
            <a:endParaRPr lang="en-US" sz="3200" dirty="0"/>
          </a:p>
        </p:txBody>
      </p:sp>
      <p:sp>
        <p:nvSpPr>
          <p:cNvPr id="4" name="Shape 2"/>
          <p:cNvSpPr/>
          <p:nvPr/>
        </p:nvSpPr>
        <p:spPr>
          <a:xfrm>
            <a:off x="812800" y="1828701"/>
            <a:ext cx="6184900" cy="3895725"/>
          </a:xfrm>
          <a:prstGeom prst="roundRect">
            <a:avLst>
              <a:gd name="adj" fmla="val 2608"/>
            </a:avLst>
          </a:prstGeom>
          <a:solidFill>
            <a:srgbClr val="12162B"/>
          </a:solidFill>
          <a:ln/>
        </p:spPr>
        <p:txBody>
          <a:bodyPr/>
          <a:lstStyle/>
          <a:p>
            <a:endParaRPr lang="es-CO"/>
          </a:p>
        </p:txBody>
      </p:sp>
      <p:sp>
        <p:nvSpPr>
          <p:cNvPr id="5" name="Text 3"/>
          <p:cNvSpPr/>
          <p:nvPr/>
        </p:nvSpPr>
        <p:spPr>
          <a:xfrm>
            <a:off x="1016000" y="2031901"/>
            <a:ext cx="595185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ejemplos/formulario-simple.component.ts</a:t>
            </a:r>
            <a:endParaRPr lang="en-US" sz="1200" dirty="0"/>
          </a:p>
        </p:txBody>
      </p:sp>
      <p:sp>
        <p:nvSpPr>
          <p:cNvPr id="6" name="Text 4"/>
          <p:cNvSpPr/>
          <p:nvPr/>
        </p:nvSpPr>
        <p:spPr>
          <a:xfrm>
            <a:off x="1016000" y="2321421"/>
            <a:ext cx="5951855" cy="3225205"/>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form = </a:t>
            </a:r>
            <a:r>
              <a:rPr lang="en-US" sz="1200" dirty="0">
                <a:solidFill>
                  <a:srgbClr val="C9A6FF"/>
                </a:solidFill>
                <a:latin typeface="JetBrains Mono" pitchFamily="49" charset="0"/>
                <a:ea typeface="JetBrains Mono" pitchFamily="49" charset="-122"/>
                <a:cs typeface="JetBrains Mono" pitchFamily="49" charset="-120"/>
              </a:rPr>
              <a:t>new</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FormGroup</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2B766"/>
                </a:solidFill>
                <a:latin typeface="JetBrains Mono" pitchFamily="49" charset="0"/>
                <a:ea typeface="JetBrains Mono" pitchFamily="49" charset="-122"/>
                <a:cs typeface="JetBrains Mono" pitchFamily="49" charset="-120"/>
              </a:rPr>
              <a:t>[1]</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nombre: </a:t>
            </a:r>
            <a:r>
              <a:rPr lang="en-US" sz="1200" dirty="0">
                <a:solidFill>
                  <a:srgbClr val="C9A6FF"/>
                </a:solidFill>
                <a:latin typeface="JetBrains Mono" pitchFamily="49" charset="0"/>
                <a:ea typeface="JetBrains Mono" pitchFamily="49" charset="-122"/>
                <a:cs typeface="JetBrains Mono" pitchFamily="49" charset="-120"/>
              </a:rPr>
              <a:t>new</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FormControl</a:t>
            </a:r>
            <a:r>
              <a:rPr lang="en-US" sz="1200" dirty="0">
                <a:solidFill>
                  <a:srgbClr val="E3E6F3"/>
                </a:solidFill>
                <a:latin typeface="JetBrains Mono" pitchFamily="49" charset="0"/>
                <a:ea typeface="JetBrains Mono" pitchFamily="49" charset="-122"/>
                <a:cs typeface="JetBrains Mono" pitchFamily="49" charset="-120"/>
              </a:rPr>
              <a:t>(</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E3E6F3"/>
                </a:solidFill>
                <a:latin typeface="JetBrains Mono" pitchFamily="49" charset="0"/>
                <a:ea typeface="JetBrains Mono" pitchFamily="49" charset="-122"/>
                <a:cs typeface="JetBrains Mono" pitchFamily="49" charset="-120"/>
              </a:rPr>
              <a:t>, {  </a:t>
            </a:r>
            <a:r>
              <a:rPr lang="en-US" sz="1200" dirty="0">
                <a:solidFill>
                  <a:srgbClr val="F2B766"/>
                </a:solidFill>
                <a:latin typeface="JetBrains Mono" pitchFamily="49" charset="0"/>
                <a:ea typeface="JetBrains Mono" pitchFamily="49" charset="-122"/>
                <a:cs typeface="JetBrains Mono" pitchFamily="49" charset="-120"/>
              </a:rPr>
              <a:t>[2]</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nonNullable: true, validators: Validators.required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correo: </a:t>
            </a:r>
            <a:r>
              <a:rPr lang="en-US" sz="1200" dirty="0">
                <a:solidFill>
                  <a:srgbClr val="C9A6FF"/>
                </a:solidFill>
                <a:latin typeface="JetBrains Mono" pitchFamily="49" charset="0"/>
                <a:ea typeface="JetBrains Mono" pitchFamily="49" charset="-122"/>
                <a:cs typeface="JetBrains Mono" pitchFamily="49" charset="-120"/>
              </a:rPr>
              <a:t>new</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FormControl</a:t>
            </a:r>
            <a:r>
              <a:rPr lang="en-US" sz="1200" dirty="0">
                <a:solidFill>
                  <a:srgbClr val="E3E6F3"/>
                </a:solidFill>
                <a:latin typeface="JetBrains Mono" pitchFamily="49" charset="0"/>
                <a:ea typeface="JetBrains Mono" pitchFamily="49" charset="-122"/>
                <a:cs typeface="JetBrains Mono" pitchFamily="49" charset="-120"/>
              </a:rPr>
              <a:t>(</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nonNullable: true,</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validators: [Validators.required, Validators.email]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FC8FF"/>
                </a:solidFill>
                <a:latin typeface="JetBrains Mono" pitchFamily="49" charset="0"/>
                <a:ea typeface="JetBrains Mono" pitchFamily="49" charset="-122"/>
                <a:cs typeface="JetBrains Mono" pitchFamily="49" charset="-120"/>
              </a:rPr>
              <a:t>guardar</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void</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if</a:t>
            </a:r>
            <a:r>
              <a:rPr lang="en-US" sz="1200" dirty="0">
                <a:solidFill>
                  <a:srgbClr val="E3E6F3"/>
                </a:solidFill>
                <a:latin typeface="JetBrains Mono" pitchFamily="49" charset="0"/>
                <a:ea typeface="JetBrains Mono" pitchFamily="49" charset="-122"/>
                <a:cs typeface="JetBrains Mono" pitchFamily="49" charset="-120"/>
              </a:rPr>
              <a:t> (this.form.invalid) {  </a:t>
            </a:r>
            <a:r>
              <a:rPr lang="en-US" sz="1200" dirty="0">
                <a:solidFill>
                  <a:srgbClr val="F2B766"/>
                </a:solidFill>
                <a:latin typeface="JetBrains Mono" pitchFamily="49" charset="0"/>
                <a:ea typeface="JetBrains Mono" pitchFamily="49" charset="-122"/>
                <a:cs typeface="JetBrains Mono" pitchFamily="49" charset="-120"/>
              </a:rPr>
              <a:t>[3]</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this.form.markAllAsTouched(); </a:t>
            </a:r>
            <a:r>
              <a:rPr lang="en-US" sz="1200" dirty="0">
                <a:solidFill>
                  <a:srgbClr val="C9A6FF"/>
                </a:solidFill>
                <a:latin typeface="JetBrains Mono" pitchFamily="49" charset="0"/>
                <a:ea typeface="JetBrains Mono" pitchFamily="49" charset="-122"/>
                <a:cs typeface="JetBrains Mono" pitchFamily="49" charset="-120"/>
              </a:rPr>
              <a:t>return</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this.service.create(this.form.getRawValue())  </a:t>
            </a:r>
            <a:r>
              <a:rPr lang="en-US" sz="1200" dirty="0">
                <a:solidFill>
                  <a:srgbClr val="F2B766"/>
                </a:solidFill>
                <a:latin typeface="JetBrains Mono" pitchFamily="49" charset="0"/>
                <a:ea typeface="JetBrains Mono" pitchFamily="49" charset="-122"/>
                <a:cs typeface="JetBrains Mono" pitchFamily="49" charset="-120"/>
              </a:rPr>
              <a:t>[4]</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.subscribe(u =&gt; this.mensaje.set(</a:t>
            </a:r>
            <a:r>
              <a:rPr lang="en-US" sz="1200" dirty="0">
                <a:solidFill>
                  <a:srgbClr val="A8E3A1"/>
                </a:solidFill>
                <a:latin typeface="JetBrains Mono" pitchFamily="49" charset="0"/>
                <a:ea typeface="JetBrains Mono" pitchFamily="49" charset="-122"/>
                <a:cs typeface="JetBrains Mono" pitchFamily="49" charset="-120"/>
              </a:rPr>
              <a:t>`Creado: ${u.id}`</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7" name="Shape 5"/>
          <p:cNvSpPr/>
          <p:nvPr/>
        </p:nvSpPr>
        <p:spPr>
          <a:xfrm>
            <a:off x="7254875" y="1831876"/>
            <a:ext cx="4121150" cy="680641"/>
          </a:xfrm>
          <a:prstGeom prst="roundRect">
            <a:avLst>
              <a:gd name="adj" fmla="val 10729"/>
            </a:avLst>
          </a:prstGeom>
          <a:solidFill>
            <a:srgbClr val="FFFFFF"/>
          </a:solidFill>
          <a:ln w="6350">
            <a:solidFill>
              <a:srgbClr val="DCE0EA"/>
            </a:solidFill>
            <a:prstDash val="solid"/>
          </a:ln>
        </p:spPr>
        <p:txBody>
          <a:bodyPr/>
          <a:lstStyle/>
          <a:p>
            <a:endParaRPr lang="es-CO"/>
          </a:p>
        </p:txBody>
      </p:sp>
      <p:sp>
        <p:nvSpPr>
          <p:cNvPr id="8" name="Text 6"/>
          <p:cNvSpPr/>
          <p:nvPr/>
        </p:nvSpPr>
        <p:spPr>
          <a:xfrm>
            <a:off x="7397750" y="1949351"/>
            <a:ext cx="142280" cy="47109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1</a:t>
            </a:r>
            <a:endParaRPr lang="en-US" sz="1300" dirty="0"/>
          </a:p>
        </p:txBody>
      </p:sp>
      <p:sp>
        <p:nvSpPr>
          <p:cNvPr id="9" name="Text 7"/>
          <p:cNvSpPr/>
          <p:nvPr/>
        </p:nvSpPr>
        <p:spPr>
          <a:xfrm>
            <a:off x="7590830" y="1949351"/>
            <a:ext cx="3751590"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FormGroup</a:t>
            </a:r>
            <a:r>
              <a:rPr lang="en-US" sz="1300" dirty="0">
                <a:solidFill>
                  <a:srgbClr val="161B2E"/>
                </a:solidFill>
                <a:latin typeface="IBM Plex Sans" pitchFamily="34" charset="0"/>
                <a:ea typeface="IBM Plex Sans" pitchFamily="34" charset="-122"/>
                <a:cs typeface="IBM Plex Sans" pitchFamily="34" charset="-120"/>
              </a:rPr>
              <a:t> agrupa los campos en un solo formulario.</a:t>
            </a:r>
            <a:endParaRPr lang="en-US" sz="1300" dirty="0"/>
          </a:p>
        </p:txBody>
      </p:sp>
      <p:sp>
        <p:nvSpPr>
          <p:cNvPr id="10" name="Shape 8"/>
          <p:cNvSpPr/>
          <p:nvPr/>
        </p:nvSpPr>
        <p:spPr>
          <a:xfrm>
            <a:off x="7254875" y="2620466"/>
            <a:ext cx="4121150" cy="903486"/>
          </a:xfrm>
          <a:prstGeom prst="roundRect">
            <a:avLst>
              <a:gd name="adj" fmla="val 8083"/>
            </a:avLst>
          </a:prstGeom>
          <a:solidFill>
            <a:srgbClr val="FFFFFF"/>
          </a:solidFill>
          <a:ln w="6350">
            <a:solidFill>
              <a:srgbClr val="DCE0EA"/>
            </a:solidFill>
            <a:prstDash val="solid"/>
          </a:ln>
        </p:spPr>
        <p:txBody>
          <a:bodyPr/>
          <a:lstStyle/>
          <a:p>
            <a:endParaRPr lang="es-CO"/>
          </a:p>
        </p:txBody>
      </p:sp>
      <p:sp>
        <p:nvSpPr>
          <p:cNvPr id="11" name="Text 9"/>
          <p:cNvSpPr/>
          <p:nvPr/>
        </p:nvSpPr>
        <p:spPr>
          <a:xfrm>
            <a:off x="7397750" y="2737941"/>
            <a:ext cx="101203" cy="693936"/>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2</a:t>
            </a:r>
            <a:endParaRPr lang="en-US" sz="1300" dirty="0"/>
          </a:p>
        </p:txBody>
      </p:sp>
      <p:sp>
        <p:nvSpPr>
          <p:cNvPr id="12" name="Text 10"/>
          <p:cNvSpPr/>
          <p:nvPr/>
        </p:nvSpPr>
        <p:spPr>
          <a:xfrm>
            <a:off x="7549753" y="2737941"/>
            <a:ext cx="3793899" cy="693936"/>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FormControl</a:t>
            </a:r>
            <a:r>
              <a:rPr lang="en-US" sz="1300" dirty="0">
                <a:solidFill>
                  <a:srgbClr val="161B2E"/>
                </a:solidFill>
                <a:latin typeface="IBM Plex Sans" pitchFamily="34" charset="0"/>
                <a:ea typeface="IBM Plex Sans" pitchFamily="34" charset="-122"/>
                <a:cs typeface="IBM Plex Sans" pitchFamily="34" charset="-120"/>
              </a:rPr>
              <a:t> es un campo: valor inicial </a:t>
            </a:r>
            <a:r>
              <a:rPr lang="en-US" sz="1300" b="1" dirty="0">
                <a:solidFill>
                  <a:srgbClr val="161B2E"/>
                </a:solidFill>
                <a:latin typeface="IBM Plex Sans" pitchFamily="34" charset="0"/>
                <a:ea typeface="IBM Plex Sans" pitchFamily="34" charset="-122"/>
                <a:cs typeface="IBM Plex Sans" pitchFamily="34" charset="-120"/>
              </a:rPr>
              <a:t>''</a:t>
            </a:r>
            <a:r>
              <a:rPr lang="en-US" sz="1300" dirty="0">
                <a:solidFill>
                  <a:srgbClr val="161B2E"/>
                </a:solidFill>
                <a:latin typeface="IBM Plex Sans" pitchFamily="34" charset="0"/>
                <a:ea typeface="IBM Plex Sans" pitchFamily="34" charset="-122"/>
                <a:cs typeface="IBM Plex Sans" pitchFamily="34" charset="-120"/>
              </a:rPr>
              <a:t> y sus reglas. nonNullable: al limpiar vuelve a '' y no a null.</a:t>
            </a:r>
            <a:endParaRPr lang="en-US" sz="1300" dirty="0"/>
          </a:p>
        </p:txBody>
      </p:sp>
      <p:sp>
        <p:nvSpPr>
          <p:cNvPr id="13" name="Shape 11"/>
          <p:cNvSpPr/>
          <p:nvPr/>
        </p:nvSpPr>
        <p:spPr>
          <a:xfrm>
            <a:off x="7254875" y="3631902"/>
            <a:ext cx="4121150" cy="903486"/>
          </a:xfrm>
          <a:prstGeom prst="roundRect">
            <a:avLst>
              <a:gd name="adj" fmla="val 8083"/>
            </a:avLst>
          </a:prstGeom>
          <a:solidFill>
            <a:srgbClr val="FFFFFF"/>
          </a:solidFill>
          <a:ln w="6350">
            <a:solidFill>
              <a:srgbClr val="DCE0EA"/>
            </a:solidFill>
            <a:prstDash val="solid"/>
          </a:ln>
        </p:spPr>
        <p:txBody>
          <a:bodyPr/>
          <a:lstStyle/>
          <a:p>
            <a:endParaRPr lang="es-CO"/>
          </a:p>
        </p:txBody>
      </p:sp>
      <p:sp>
        <p:nvSpPr>
          <p:cNvPr id="14" name="Text 12"/>
          <p:cNvSpPr/>
          <p:nvPr/>
        </p:nvSpPr>
        <p:spPr>
          <a:xfrm>
            <a:off x="7397750" y="3749377"/>
            <a:ext cx="100112" cy="693936"/>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3</a:t>
            </a:r>
            <a:endParaRPr lang="en-US" sz="1300" dirty="0"/>
          </a:p>
        </p:txBody>
      </p:sp>
      <p:sp>
        <p:nvSpPr>
          <p:cNvPr id="15" name="Text 13"/>
          <p:cNvSpPr/>
          <p:nvPr/>
        </p:nvSpPr>
        <p:spPr>
          <a:xfrm>
            <a:off x="7548662" y="3749377"/>
            <a:ext cx="3795023" cy="693936"/>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61B2E"/>
                </a:solidFill>
                <a:latin typeface="IBM Plex Sans" pitchFamily="34" charset="0"/>
                <a:ea typeface="IBM Plex Sans" pitchFamily="34" charset="-122"/>
                <a:cs typeface="IBM Plex Sans" pitchFamily="34" charset="-120"/>
              </a:rPr>
              <a:t>Si alguna regla falla, se marcan todos los campos como tocados (aparecen los errores) y no se envía.</a:t>
            </a:r>
            <a:endParaRPr lang="en-US" sz="1300" dirty="0"/>
          </a:p>
        </p:txBody>
      </p:sp>
      <p:sp>
        <p:nvSpPr>
          <p:cNvPr id="16" name="Shape 14"/>
          <p:cNvSpPr/>
          <p:nvPr/>
        </p:nvSpPr>
        <p:spPr>
          <a:xfrm>
            <a:off x="7254875" y="4643338"/>
            <a:ext cx="4121150" cy="680641"/>
          </a:xfrm>
          <a:prstGeom prst="roundRect">
            <a:avLst>
              <a:gd name="adj" fmla="val 10729"/>
            </a:avLst>
          </a:prstGeom>
          <a:solidFill>
            <a:srgbClr val="FFFFFF"/>
          </a:solidFill>
          <a:ln w="6350">
            <a:solidFill>
              <a:srgbClr val="DCE0EA"/>
            </a:solidFill>
            <a:prstDash val="solid"/>
          </a:ln>
        </p:spPr>
        <p:txBody>
          <a:bodyPr/>
          <a:lstStyle/>
          <a:p>
            <a:endParaRPr lang="es-CO"/>
          </a:p>
        </p:txBody>
      </p:sp>
      <p:sp>
        <p:nvSpPr>
          <p:cNvPr id="17" name="Text 15"/>
          <p:cNvSpPr/>
          <p:nvPr/>
        </p:nvSpPr>
        <p:spPr>
          <a:xfrm>
            <a:off x="7397750" y="4760813"/>
            <a:ext cx="106759" cy="47109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4</a:t>
            </a:r>
            <a:endParaRPr lang="en-US" sz="1300" dirty="0"/>
          </a:p>
        </p:txBody>
      </p:sp>
      <p:sp>
        <p:nvSpPr>
          <p:cNvPr id="18" name="Text 16"/>
          <p:cNvSpPr/>
          <p:nvPr/>
        </p:nvSpPr>
        <p:spPr>
          <a:xfrm>
            <a:off x="7555309" y="4760813"/>
            <a:ext cx="3788176"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getRawValue()</a:t>
            </a:r>
            <a:r>
              <a:rPr lang="en-US" sz="1300" dirty="0">
                <a:solidFill>
                  <a:srgbClr val="161B2E"/>
                </a:solidFill>
                <a:latin typeface="IBM Plex Sans" pitchFamily="34" charset="0"/>
                <a:ea typeface="IBM Plex Sans" pitchFamily="34" charset="-122"/>
                <a:cs typeface="IBM Plex Sans" pitchFamily="34" charset="-120"/>
              </a:rPr>
              <a:t> da { nombre, correo }: lo que espera el backend. El servicio hace el POST.</a:t>
            </a:r>
            <a:endParaRPr lang="en-US" sz="1300" dirty="0"/>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03 Formularios</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03 · FORMULARIOS · EL TEMPLATE</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Conectar la vista con el estado</a:t>
            </a:r>
            <a:endParaRPr lang="en-US" sz="3200" dirty="0"/>
          </a:p>
        </p:txBody>
      </p:sp>
      <p:sp>
        <p:nvSpPr>
          <p:cNvPr id="4" name="Shape 2"/>
          <p:cNvSpPr/>
          <p:nvPr/>
        </p:nvSpPr>
        <p:spPr>
          <a:xfrm>
            <a:off x="812800" y="1828701"/>
            <a:ext cx="5704979" cy="3682405"/>
          </a:xfrm>
          <a:prstGeom prst="roundRect">
            <a:avLst>
              <a:gd name="adj" fmla="val 2759"/>
            </a:avLst>
          </a:prstGeom>
          <a:solidFill>
            <a:srgbClr val="12162B"/>
          </a:solidFill>
          <a:ln/>
        </p:spPr>
        <p:txBody>
          <a:bodyPr/>
          <a:lstStyle/>
          <a:p>
            <a:endParaRPr lang="es-CO"/>
          </a:p>
        </p:txBody>
      </p:sp>
      <p:sp>
        <p:nvSpPr>
          <p:cNvPr id="5" name="Text 3"/>
          <p:cNvSpPr/>
          <p:nvPr/>
        </p:nvSpPr>
        <p:spPr>
          <a:xfrm>
            <a:off x="1016000" y="2031901"/>
            <a:ext cx="545753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ejemplos/formulario-simple.component.html</a:t>
            </a:r>
            <a:endParaRPr lang="en-US" sz="1200" dirty="0"/>
          </a:p>
        </p:txBody>
      </p:sp>
      <p:sp>
        <p:nvSpPr>
          <p:cNvPr id="6" name="Text 4"/>
          <p:cNvSpPr/>
          <p:nvPr/>
        </p:nvSpPr>
        <p:spPr>
          <a:xfrm>
            <a:off x="1016000" y="2321421"/>
            <a:ext cx="5457536" cy="301188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&lt;form </a:t>
            </a:r>
            <a:r>
              <a:rPr lang="en-US" sz="1200" dirty="0">
                <a:solidFill>
                  <a:srgbClr val="FFD38A"/>
                </a:solidFill>
                <a:latin typeface="JetBrains Mono" pitchFamily="49" charset="0"/>
                <a:ea typeface="JetBrains Mono" pitchFamily="49" charset="-122"/>
                <a:cs typeface="JetBrains Mono" pitchFamily="49" charset="-120"/>
              </a:rPr>
              <a:t>[formGroup]</a:t>
            </a:r>
            <a:r>
              <a:rPr lang="en-US" sz="1200" dirty="0">
                <a:solidFill>
                  <a:srgbClr val="E3E6F3"/>
                </a:solidFill>
                <a:latin typeface="JetBrains Mono" pitchFamily="49" charset="0"/>
                <a:ea typeface="JetBrains Mono" pitchFamily="49" charset="-122"/>
                <a:cs typeface="JetBrains Mono" pitchFamily="49" charset="-120"/>
              </a:rPr>
              <a:t>=</a:t>
            </a:r>
            <a:r>
              <a:rPr lang="en-US" sz="1200" dirty="0">
                <a:solidFill>
                  <a:srgbClr val="A8E3A1"/>
                </a:solidFill>
                <a:latin typeface="JetBrains Mono" pitchFamily="49" charset="0"/>
                <a:ea typeface="JetBrains Mono" pitchFamily="49" charset="-122"/>
                <a:cs typeface="JetBrains Mono" pitchFamily="49" charset="-120"/>
              </a:rPr>
              <a:t>"form"</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(ngSubmit)</a:t>
            </a:r>
            <a:r>
              <a:rPr lang="en-US" sz="1200" dirty="0">
                <a:solidFill>
                  <a:srgbClr val="E3E6F3"/>
                </a:solidFill>
                <a:latin typeface="JetBrains Mono" pitchFamily="49" charset="0"/>
                <a:ea typeface="JetBrains Mono" pitchFamily="49" charset="-122"/>
                <a:cs typeface="JetBrains Mono" pitchFamily="49" charset="-120"/>
              </a:rPr>
              <a:t>=</a:t>
            </a:r>
            <a:r>
              <a:rPr lang="en-US" sz="1200" dirty="0">
                <a:solidFill>
                  <a:srgbClr val="A8E3A1"/>
                </a:solidFill>
                <a:latin typeface="JetBrains Mono" pitchFamily="49" charset="0"/>
                <a:ea typeface="JetBrains Mono" pitchFamily="49" charset="-122"/>
                <a:cs typeface="JetBrains Mono" pitchFamily="49" charset="-120"/>
              </a:rPr>
              <a:t>"guardar()"</a:t>
            </a:r>
            <a:r>
              <a:rPr lang="en-US" sz="1200" dirty="0">
                <a:solidFill>
                  <a:srgbClr val="E3E6F3"/>
                </a:solidFill>
                <a:latin typeface="JetBrains Mono" pitchFamily="49" charset="0"/>
                <a:ea typeface="JetBrains Mono" pitchFamily="49" charset="-122"/>
                <a:cs typeface="JetBrains Mono" pitchFamily="49" charset="-120"/>
              </a:rPr>
              <a:t>&gt;  </a:t>
            </a:r>
            <a:r>
              <a:rPr lang="en-US" sz="1200" dirty="0">
                <a:solidFill>
                  <a:srgbClr val="F2B766"/>
                </a:solidFill>
                <a:latin typeface="JetBrains Mono" pitchFamily="49" charset="0"/>
                <a:ea typeface="JetBrains Mono" pitchFamily="49" charset="-122"/>
                <a:cs typeface="JetBrains Mono" pitchFamily="49" charset="-120"/>
              </a:rPr>
              <a:t>[1]</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&lt;input </a:t>
            </a:r>
            <a:r>
              <a:rPr lang="en-US" sz="1200" dirty="0">
                <a:solidFill>
                  <a:srgbClr val="FFD38A"/>
                </a:solidFill>
                <a:latin typeface="JetBrains Mono" pitchFamily="49" charset="0"/>
                <a:ea typeface="JetBrains Mono" pitchFamily="49" charset="-122"/>
                <a:cs typeface="JetBrains Mono" pitchFamily="49" charset="-120"/>
              </a:rPr>
              <a:t>formControlName</a:t>
            </a:r>
            <a:r>
              <a:rPr lang="en-US" sz="1200" dirty="0">
                <a:solidFill>
                  <a:srgbClr val="E3E6F3"/>
                </a:solidFill>
                <a:latin typeface="JetBrains Mono" pitchFamily="49" charset="0"/>
                <a:ea typeface="JetBrains Mono" pitchFamily="49" charset="-122"/>
                <a:cs typeface="JetBrains Mono" pitchFamily="49" charset="-120"/>
              </a:rPr>
              <a:t>=</a:t>
            </a:r>
            <a:r>
              <a:rPr lang="en-US" sz="1200" dirty="0">
                <a:solidFill>
                  <a:srgbClr val="A8E3A1"/>
                </a:solidFill>
                <a:latin typeface="JetBrains Mono" pitchFamily="49" charset="0"/>
                <a:ea typeface="JetBrains Mono" pitchFamily="49" charset="-122"/>
                <a:cs typeface="JetBrains Mono" pitchFamily="49" charset="-120"/>
              </a:rPr>
              <a:t>"nombre"</a:t>
            </a:r>
            <a:r>
              <a:rPr lang="en-US" sz="1200" dirty="0">
                <a:solidFill>
                  <a:srgbClr val="E3E6F3"/>
                </a:solidFill>
                <a:latin typeface="JetBrains Mono" pitchFamily="49" charset="0"/>
                <a:ea typeface="JetBrains Mono" pitchFamily="49" charset="-122"/>
                <a:cs typeface="JetBrains Mono" pitchFamily="49" charset="-120"/>
              </a:rPr>
              <a:t>&gt;  </a:t>
            </a:r>
            <a:r>
              <a:rPr lang="en-US" sz="1200" dirty="0">
                <a:solidFill>
                  <a:srgbClr val="F2B766"/>
                </a:solidFill>
                <a:latin typeface="JetBrains Mono" pitchFamily="49" charset="0"/>
                <a:ea typeface="JetBrains Mono" pitchFamily="49" charset="-122"/>
                <a:cs typeface="JetBrains Mono" pitchFamily="49" charset="-120"/>
              </a:rPr>
              <a:t>[2]</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@if</a:t>
            </a:r>
            <a:r>
              <a:rPr lang="en-US" sz="1200" dirty="0">
                <a:solidFill>
                  <a:srgbClr val="E3E6F3"/>
                </a:solidFill>
                <a:latin typeface="JetBrains Mono" pitchFamily="49" charset="0"/>
                <a:ea typeface="JetBrains Mono" pitchFamily="49" charset="-122"/>
                <a:cs typeface="JetBrains Mono" pitchFamily="49" charset="-120"/>
              </a:rPr>
              <a:t> (form.controls.nombre.touched  </a:t>
            </a:r>
            <a:r>
              <a:rPr lang="en-US" sz="1200" dirty="0">
                <a:solidFill>
                  <a:srgbClr val="F2B766"/>
                </a:solidFill>
                <a:latin typeface="JetBrains Mono" pitchFamily="49" charset="0"/>
                <a:ea typeface="JetBrains Mono" pitchFamily="49" charset="-122"/>
                <a:cs typeface="JetBrains Mono" pitchFamily="49" charset="-120"/>
              </a:rPr>
              <a:t>[3]</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&amp;&amp; form.controls.nombre.invalid)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&lt;small&gt;El nombre es obligatorio&lt;/small&gt;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&lt;input </a:t>
            </a:r>
            <a:r>
              <a:rPr lang="en-US" sz="1200" dirty="0">
                <a:solidFill>
                  <a:srgbClr val="FFD38A"/>
                </a:solidFill>
                <a:latin typeface="JetBrains Mono" pitchFamily="49" charset="0"/>
                <a:ea typeface="JetBrains Mono" pitchFamily="49" charset="-122"/>
                <a:cs typeface="JetBrains Mono" pitchFamily="49" charset="-120"/>
              </a:rPr>
              <a:t>formControlName</a:t>
            </a:r>
            <a:r>
              <a:rPr lang="en-US" sz="1200" dirty="0">
                <a:solidFill>
                  <a:srgbClr val="E3E6F3"/>
                </a:solidFill>
                <a:latin typeface="JetBrains Mono" pitchFamily="49" charset="0"/>
                <a:ea typeface="JetBrains Mono" pitchFamily="49" charset="-122"/>
                <a:cs typeface="JetBrains Mono" pitchFamily="49" charset="-120"/>
              </a:rPr>
              <a:t>=</a:t>
            </a:r>
            <a:r>
              <a:rPr lang="en-US" sz="1200" dirty="0">
                <a:solidFill>
                  <a:srgbClr val="A8E3A1"/>
                </a:solidFill>
                <a:latin typeface="JetBrains Mono" pitchFamily="49" charset="0"/>
                <a:ea typeface="JetBrains Mono" pitchFamily="49" charset="-122"/>
                <a:cs typeface="JetBrains Mono" pitchFamily="49" charset="-120"/>
              </a:rPr>
              <a:t>"correo"</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@if</a:t>
            </a:r>
            <a:r>
              <a:rPr lang="en-US" sz="1200" dirty="0">
                <a:solidFill>
                  <a:srgbClr val="E3E6F3"/>
                </a:solidFill>
                <a:latin typeface="JetBrains Mono" pitchFamily="49" charset="0"/>
                <a:ea typeface="JetBrains Mono" pitchFamily="49" charset="-122"/>
                <a:cs typeface="JetBrains Mono" pitchFamily="49" charset="-120"/>
              </a:rPr>
              <a:t> (form.controls.correo.touched</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&amp;&amp; form.controls.correo.invalid)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&lt;small&gt;Escribe un correo válido&lt;/small&gt;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&lt;button type=</a:t>
            </a:r>
            <a:r>
              <a:rPr lang="en-US" sz="1200" dirty="0">
                <a:solidFill>
                  <a:srgbClr val="A8E3A1"/>
                </a:solidFill>
                <a:latin typeface="JetBrains Mono" pitchFamily="49" charset="0"/>
                <a:ea typeface="JetBrains Mono" pitchFamily="49" charset="-122"/>
                <a:cs typeface="JetBrains Mono" pitchFamily="49" charset="-120"/>
              </a:rPr>
              <a:t>"submit"</a:t>
            </a:r>
            <a:r>
              <a:rPr lang="en-US" sz="1200" dirty="0">
                <a:solidFill>
                  <a:srgbClr val="E3E6F3"/>
                </a:solidFill>
                <a:latin typeface="JetBrains Mono" pitchFamily="49" charset="0"/>
                <a:ea typeface="JetBrains Mono" pitchFamily="49" charset="-122"/>
                <a:cs typeface="JetBrains Mono" pitchFamily="49" charset="-120"/>
              </a:rPr>
              <a:t>&gt;Guardar&lt;/button&gt;  </a:t>
            </a:r>
            <a:r>
              <a:rPr lang="en-US" sz="1200" dirty="0">
                <a:solidFill>
                  <a:srgbClr val="F2B766"/>
                </a:solidFill>
                <a:latin typeface="JetBrains Mono" pitchFamily="49" charset="0"/>
                <a:ea typeface="JetBrains Mono" pitchFamily="49" charset="-122"/>
                <a:cs typeface="JetBrains Mono" pitchFamily="49" charset="-120"/>
              </a:rPr>
              <a:t>[4]</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&lt;/form&gt;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&lt;p&gt;{{ mensaje() }}&lt;/p&gt;  </a:t>
            </a:r>
            <a:r>
              <a:rPr lang="en-US" sz="1200" dirty="0">
                <a:solidFill>
                  <a:srgbClr val="F2B766"/>
                </a:solidFill>
                <a:latin typeface="JetBrains Mono" pitchFamily="49" charset="0"/>
                <a:ea typeface="JetBrains Mono" pitchFamily="49" charset="-122"/>
                <a:cs typeface="JetBrains Mono" pitchFamily="49" charset="-120"/>
              </a:rPr>
              <a:t>[5]</a:t>
            </a:r>
            <a:endParaRPr lang="en-US" sz="1200" dirty="0"/>
          </a:p>
        </p:txBody>
      </p:sp>
      <p:sp>
        <p:nvSpPr>
          <p:cNvPr id="7" name="Shape 5"/>
          <p:cNvSpPr/>
          <p:nvPr/>
        </p:nvSpPr>
        <p:spPr>
          <a:xfrm>
            <a:off x="6774954" y="1831876"/>
            <a:ext cx="4601071" cy="655241"/>
          </a:xfrm>
          <a:prstGeom prst="roundRect">
            <a:avLst>
              <a:gd name="adj" fmla="val 11145"/>
            </a:avLst>
          </a:prstGeom>
          <a:solidFill>
            <a:srgbClr val="FFFFFF"/>
          </a:solidFill>
          <a:ln w="6350">
            <a:solidFill>
              <a:srgbClr val="DCE0EA"/>
            </a:solidFill>
            <a:prstDash val="solid"/>
          </a:ln>
        </p:spPr>
        <p:txBody>
          <a:bodyPr/>
          <a:lstStyle/>
          <a:p>
            <a:endParaRPr lang="es-CO"/>
          </a:p>
        </p:txBody>
      </p:sp>
      <p:sp>
        <p:nvSpPr>
          <p:cNvPr id="8" name="Text 6"/>
          <p:cNvSpPr/>
          <p:nvPr/>
        </p:nvSpPr>
        <p:spPr>
          <a:xfrm>
            <a:off x="6917829" y="1936651"/>
            <a:ext cx="120452" cy="47109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1</a:t>
            </a:r>
            <a:endParaRPr lang="en-US" sz="1300" dirty="0"/>
          </a:p>
        </p:txBody>
      </p:sp>
      <p:sp>
        <p:nvSpPr>
          <p:cNvPr id="9" name="Text 7"/>
          <p:cNvSpPr/>
          <p:nvPr/>
        </p:nvSpPr>
        <p:spPr>
          <a:xfrm>
            <a:off x="7089080" y="1936651"/>
            <a:ext cx="4268392" cy="471091"/>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[formGroup]</a:t>
            </a:r>
            <a:r>
              <a:rPr lang="en-US" sz="1300" dirty="0">
                <a:solidFill>
                  <a:srgbClr val="161B2E"/>
                </a:solidFill>
                <a:latin typeface="IBM Plex Sans" pitchFamily="34" charset="0"/>
                <a:ea typeface="IBM Plex Sans" pitchFamily="34" charset="-122"/>
                <a:cs typeface="IBM Plex Sans" pitchFamily="34" charset="-120"/>
              </a:rPr>
              <a:t> une el form con la clase; </a:t>
            </a:r>
            <a:r>
              <a:rPr lang="en-US" sz="1300" b="1" dirty="0">
                <a:solidFill>
                  <a:srgbClr val="161B2E"/>
                </a:solidFill>
                <a:latin typeface="IBM Plex Sans" pitchFamily="34" charset="0"/>
                <a:ea typeface="IBM Plex Sans" pitchFamily="34" charset="-122"/>
                <a:cs typeface="IBM Plex Sans" pitchFamily="34" charset="-120"/>
              </a:rPr>
              <a:t>(ngSubmit)</a:t>
            </a:r>
            <a:r>
              <a:rPr lang="en-US" sz="1300" dirty="0">
                <a:solidFill>
                  <a:srgbClr val="161B2E"/>
                </a:solidFill>
                <a:latin typeface="IBM Plex Sans" pitchFamily="34" charset="0"/>
                <a:ea typeface="IBM Plex Sans" pitchFamily="34" charset="-122"/>
                <a:cs typeface="IBM Plex Sans" pitchFamily="34" charset="-120"/>
              </a:rPr>
              <a:t> llama a guardar() sin recargar.</a:t>
            </a:r>
            <a:endParaRPr lang="en-US" sz="1300" dirty="0"/>
          </a:p>
        </p:txBody>
      </p:sp>
      <p:sp>
        <p:nvSpPr>
          <p:cNvPr id="10" name="Shape 8"/>
          <p:cNvSpPr/>
          <p:nvPr/>
        </p:nvSpPr>
        <p:spPr>
          <a:xfrm>
            <a:off x="6774954" y="2582366"/>
            <a:ext cx="4601071" cy="440630"/>
          </a:xfrm>
          <a:prstGeom prst="roundRect">
            <a:avLst>
              <a:gd name="adj" fmla="val 16573"/>
            </a:avLst>
          </a:prstGeom>
          <a:solidFill>
            <a:srgbClr val="FFFFFF"/>
          </a:solidFill>
          <a:ln w="6350">
            <a:solidFill>
              <a:srgbClr val="DCE0EA"/>
            </a:solidFill>
            <a:prstDash val="solid"/>
          </a:ln>
        </p:spPr>
        <p:txBody>
          <a:bodyPr/>
          <a:lstStyle/>
          <a:p>
            <a:endParaRPr lang="es-CO"/>
          </a:p>
        </p:txBody>
      </p:sp>
      <p:sp>
        <p:nvSpPr>
          <p:cNvPr id="11" name="Text 9"/>
          <p:cNvSpPr/>
          <p:nvPr/>
        </p:nvSpPr>
        <p:spPr>
          <a:xfrm>
            <a:off x="6917829" y="2687141"/>
            <a:ext cx="149920"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2</a:t>
            </a:r>
            <a:endParaRPr lang="en-US" sz="1300" dirty="0"/>
          </a:p>
        </p:txBody>
      </p:sp>
      <p:sp>
        <p:nvSpPr>
          <p:cNvPr id="12" name="Text 10"/>
          <p:cNvSpPr/>
          <p:nvPr/>
        </p:nvSpPr>
        <p:spPr>
          <a:xfrm>
            <a:off x="7118548" y="2687141"/>
            <a:ext cx="4254302" cy="256480"/>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formControlName</a:t>
            </a:r>
            <a:r>
              <a:rPr lang="en-US" sz="1300" dirty="0">
                <a:solidFill>
                  <a:srgbClr val="161B2E"/>
                </a:solidFill>
                <a:latin typeface="IBM Plex Sans" pitchFamily="34" charset="0"/>
                <a:ea typeface="IBM Plex Sans" pitchFamily="34" charset="-122"/>
                <a:cs typeface="IBM Plex Sans" pitchFamily="34" charset="-120"/>
              </a:rPr>
              <a:t> une el input con su FormControl.</a:t>
            </a:r>
            <a:endParaRPr lang="en-US" sz="1300" dirty="0"/>
          </a:p>
        </p:txBody>
      </p:sp>
      <p:sp>
        <p:nvSpPr>
          <p:cNvPr id="13" name="Shape 11"/>
          <p:cNvSpPr/>
          <p:nvPr/>
        </p:nvSpPr>
        <p:spPr>
          <a:xfrm>
            <a:off x="6774954" y="3118247"/>
            <a:ext cx="4601071" cy="440630"/>
          </a:xfrm>
          <a:prstGeom prst="roundRect">
            <a:avLst>
              <a:gd name="adj" fmla="val 16573"/>
            </a:avLst>
          </a:prstGeom>
          <a:solidFill>
            <a:srgbClr val="FFFFFF"/>
          </a:solidFill>
          <a:ln w="6350">
            <a:solidFill>
              <a:srgbClr val="DCE0EA"/>
            </a:solidFill>
            <a:prstDash val="solid"/>
          </a:ln>
        </p:spPr>
        <p:txBody>
          <a:bodyPr/>
          <a:lstStyle/>
          <a:p>
            <a:endParaRPr lang="es-CO"/>
          </a:p>
        </p:txBody>
      </p:sp>
      <p:sp>
        <p:nvSpPr>
          <p:cNvPr id="14" name="Text 12"/>
          <p:cNvSpPr/>
          <p:nvPr/>
        </p:nvSpPr>
        <p:spPr>
          <a:xfrm>
            <a:off x="6917829" y="3223022"/>
            <a:ext cx="149920"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3</a:t>
            </a:r>
            <a:endParaRPr lang="en-US" sz="1300" dirty="0"/>
          </a:p>
        </p:txBody>
      </p:sp>
      <p:sp>
        <p:nvSpPr>
          <p:cNvPr id="15" name="Text 13"/>
          <p:cNvSpPr/>
          <p:nvPr/>
        </p:nvSpPr>
        <p:spPr>
          <a:xfrm>
            <a:off x="7118548" y="3223022"/>
            <a:ext cx="4254302" cy="256480"/>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61B2E"/>
                </a:solidFill>
                <a:latin typeface="IBM Plex Sans" pitchFamily="34" charset="0"/>
                <a:ea typeface="IBM Plex Sans" pitchFamily="34" charset="-122"/>
                <a:cs typeface="IBM Plex Sans" pitchFamily="34" charset="-120"/>
              </a:rPr>
              <a:t>El error solo se ve si el campo fue </a:t>
            </a:r>
            <a:r>
              <a:rPr lang="en-US" sz="1300" b="1" dirty="0">
                <a:solidFill>
                  <a:srgbClr val="161B2E"/>
                </a:solidFill>
                <a:latin typeface="IBM Plex Sans" pitchFamily="34" charset="0"/>
                <a:ea typeface="IBM Plex Sans" pitchFamily="34" charset="-122"/>
                <a:cs typeface="IBM Plex Sans" pitchFamily="34" charset="-120"/>
              </a:rPr>
              <a:t>tocado</a:t>
            </a:r>
            <a:r>
              <a:rPr lang="en-US" sz="1300" dirty="0">
                <a:solidFill>
                  <a:srgbClr val="161B2E"/>
                </a:solidFill>
                <a:latin typeface="IBM Plex Sans" pitchFamily="34" charset="0"/>
                <a:ea typeface="IBM Plex Sans" pitchFamily="34" charset="-122"/>
                <a:cs typeface="IBM Plex Sans" pitchFamily="34" charset="-120"/>
              </a:rPr>
              <a:t> y es </a:t>
            </a:r>
            <a:r>
              <a:rPr lang="en-US" sz="1300" b="1" dirty="0">
                <a:solidFill>
                  <a:srgbClr val="161B2E"/>
                </a:solidFill>
                <a:latin typeface="IBM Plex Sans" pitchFamily="34" charset="0"/>
                <a:ea typeface="IBM Plex Sans" pitchFamily="34" charset="-122"/>
                <a:cs typeface="IBM Plex Sans" pitchFamily="34" charset="-120"/>
              </a:rPr>
              <a:t>inválido</a:t>
            </a:r>
            <a:r>
              <a:rPr lang="en-US" sz="1300" dirty="0">
                <a:solidFill>
                  <a:srgbClr val="161B2E"/>
                </a:solidFill>
                <a:latin typeface="IBM Plex Sans" pitchFamily="34" charset="0"/>
                <a:ea typeface="IBM Plex Sans" pitchFamily="34" charset="-122"/>
                <a:cs typeface="IBM Plex Sans" pitchFamily="34" charset="-120"/>
              </a:rPr>
              <a:t>.</a:t>
            </a:r>
            <a:endParaRPr lang="en-US" sz="1300" dirty="0"/>
          </a:p>
        </p:txBody>
      </p:sp>
      <p:sp>
        <p:nvSpPr>
          <p:cNvPr id="16" name="Shape 14"/>
          <p:cNvSpPr/>
          <p:nvPr/>
        </p:nvSpPr>
        <p:spPr>
          <a:xfrm>
            <a:off x="6774954" y="3654127"/>
            <a:ext cx="4601071" cy="440630"/>
          </a:xfrm>
          <a:prstGeom prst="roundRect">
            <a:avLst>
              <a:gd name="adj" fmla="val 16573"/>
            </a:avLst>
          </a:prstGeom>
          <a:solidFill>
            <a:srgbClr val="FFFFFF"/>
          </a:solidFill>
          <a:ln w="6350">
            <a:solidFill>
              <a:srgbClr val="DCE0EA"/>
            </a:solidFill>
            <a:prstDash val="solid"/>
          </a:ln>
        </p:spPr>
        <p:txBody>
          <a:bodyPr/>
          <a:lstStyle/>
          <a:p>
            <a:endParaRPr lang="es-CO"/>
          </a:p>
        </p:txBody>
      </p:sp>
      <p:sp>
        <p:nvSpPr>
          <p:cNvPr id="17" name="Text 15"/>
          <p:cNvSpPr/>
          <p:nvPr/>
        </p:nvSpPr>
        <p:spPr>
          <a:xfrm>
            <a:off x="6917829" y="3758902"/>
            <a:ext cx="149920"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4</a:t>
            </a:r>
            <a:endParaRPr lang="en-US" sz="1300" dirty="0"/>
          </a:p>
        </p:txBody>
      </p:sp>
      <p:sp>
        <p:nvSpPr>
          <p:cNvPr id="18" name="Text 16"/>
          <p:cNvSpPr/>
          <p:nvPr/>
        </p:nvSpPr>
        <p:spPr>
          <a:xfrm>
            <a:off x="7118548" y="3758902"/>
            <a:ext cx="3989189" cy="256480"/>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type="submit"</a:t>
            </a:r>
            <a:r>
              <a:rPr lang="en-US" sz="1300" dirty="0">
                <a:solidFill>
                  <a:srgbClr val="161B2E"/>
                </a:solidFill>
                <a:latin typeface="IBM Plex Sans" pitchFamily="34" charset="0"/>
                <a:ea typeface="IBM Plex Sans" pitchFamily="34" charset="-122"/>
                <a:cs typeface="IBM Plex Sans" pitchFamily="34" charset="-120"/>
              </a:rPr>
              <a:t> es lo que dispara (ngSubmit).</a:t>
            </a:r>
            <a:endParaRPr lang="en-US" sz="1300" dirty="0"/>
          </a:p>
        </p:txBody>
      </p:sp>
      <p:sp>
        <p:nvSpPr>
          <p:cNvPr id="19" name="Shape 17"/>
          <p:cNvSpPr/>
          <p:nvPr/>
        </p:nvSpPr>
        <p:spPr>
          <a:xfrm>
            <a:off x="6774954" y="4190008"/>
            <a:ext cx="4601071" cy="440630"/>
          </a:xfrm>
          <a:prstGeom prst="roundRect">
            <a:avLst>
              <a:gd name="adj" fmla="val 16573"/>
            </a:avLst>
          </a:prstGeom>
          <a:solidFill>
            <a:srgbClr val="FFFFFF"/>
          </a:solidFill>
          <a:ln w="6350">
            <a:solidFill>
              <a:srgbClr val="DCE0EA"/>
            </a:solidFill>
            <a:prstDash val="solid"/>
          </a:ln>
        </p:spPr>
        <p:txBody>
          <a:bodyPr/>
          <a:lstStyle/>
          <a:p>
            <a:endParaRPr lang="es-CO"/>
          </a:p>
        </p:txBody>
      </p:sp>
      <p:sp>
        <p:nvSpPr>
          <p:cNvPr id="20" name="Text 18"/>
          <p:cNvSpPr/>
          <p:nvPr/>
        </p:nvSpPr>
        <p:spPr>
          <a:xfrm>
            <a:off x="6917829" y="4294783"/>
            <a:ext cx="149920"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A5560A"/>
                </a:solidFill>
                <a:latin typeface="JetBrains Mono" pitchFamily="49" charset="0"/>
                <a:ea typeface="JetBrains Mono" pitchFamily="49" charset="-122"/>
                <a:cs typeface="JetBrains Mono" pitchFamily="49" charset="-120"/>
              </a:rPr>
              <a:t>5</a:t>
            </a:r>
            <a:endParaRPr lang="en-US" sz="1300" dirty="0"/>
          </a:p>
        </p:txBody>
      </p:sp>
      <p:sp>
        <p:nvSpPr>
          <p:cNvPr id="21" name="Text 19"/>
          <p:cNvSpPr/>
          <p:nvPr/>
        </p:nvSpPr>
        <p:spPr>
          <a:xfrm>
            <a:off x="7118548" y="4294783"/>
            <a:ext cx="4254302" cy="256480"/>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161B2E"/>
                </a:solidFill>
                <a:latin typeface="IBM Plex Sans" pitchFamily="34" charset="0"/>
                <a:ea typeface="IBM Plex Sans" pitchFamily="34" charset="-122"/>
                <a:cs typeface="IBM Plex Sans" pitchFamily="34" charset="-120"/>
              </a:rPr>
              <a:t>mensaje()</a:t>
            </a:r>
            <a:r>
              <a:rPr lang="en-US" sz="1300" dirty="0">
                <a:solidFill>
                  <a:srgbClr val="161B2E"/>
                </a:solidFill>
                <a:latin typeface="IBM Plex Sans" pitchFamily="34" charset="0"/>
                <a:ea typeface="IBM Plex Sans" pitchFamily="34" charset="-122"/>
                <a:cs typeface="IBM Plex Sans" pitchFamily="34" charset="-120"/>
              </a:rPr>
              <a:t> es un signal: muestra el resultado al guardar.</a:t>
            </a:r>
            <a:endParaRPr lang="en-US" sz="13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03 Formularios</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26715"/>
          </a:xfrm>
          <a:prstGeom prst="rect">
            <a:avLst/>
          </a:prstGeom>
          <a:noFill/>
          <a:ln/>
        </p:spPr>
        <p:txBody>
          <a:bodyPr wrap="square" lIns="0" tIns="0" rIns="0" bIns="0" rtlCol="0" anchor="t">
            <a:normAutofit/>
          </a:bodyPr>
          <a:lstStyle/>
          <a:p>
            <a:pPr marL="0" indent="0" algn="l">
              <a:lnSpc>
                <a:spcPts val="1622"/>
              </a:lnSpc>
              <a:buNone/>
            </a:pPr>
            <a:r>
              <a:rPr lang="en-US" sz="1159" kern="0" spc="150" dirty="0">
                <a:solidFill>
                  <a:srgbClr val="3346C8"/>
                </a:solidFill>
                <a:latin typeface="JetBrains Mono" pitchFamily="49" charset="0"/>
                <a:ea typeface="JetBrains Mono" pitchFamily="49" charset="-122"/>
                <a:cs typeface="JetBrains Mono" pitchFamily="49" charset="-120"/>
              </a:rPr>
              <a:t>03 · FORMULARIOS · DEL FORMULARIO A LA API</a:t>
            </a:r>
            <a:endParaRPr lang="en-US" sz="1159" dirty="0"/>
          </a:p>
        </p:txBody>
      </p:sp>
      <p:sp>
        <p:nvSpPr>
          <p:cNvPr id="3" name="Text 1"/>
          <p:cNvSpPr>
            <a:spLocks noGrp="1"/>
          </p:cNvSpPr>
          <p:nvPr>
            <p:ph type="title"/>
          </p:nvPr>
        </p:nvSpPr>
        <p:spPr>
          <a:xfrm>
            <a:off x="812800" y="1115715"/>
            <a:ext cx="10883392" cy="447080"/>
          </a:xfrm>
          <a:prstGeom prst="rect">
            <a:avLst/>
          </a:prstGeom>
          <a:noFill/>
          <a:ln/>
        </p:spPr>
        <p:txBody>
          <a:bodyPr wrap="square" lIns="0" tIns="0" rIns="0" bIns="0" rtlCol="0" anchor="t">
            <a:normAutofit/>
          </a:bodyPr>
          <a:lstStyle/>
          <a:p>
            <a:pPr marL="0" indent="0" algn="l">
              <a:lnSpc>
                <a:spcPts val="3322"/>
              </a:lnSpc>
              <a:buNone/>
            </a:pPr>
            <a:r>
              <a:rPr lang="en-US" sz="3020" b="1" i="0" dirty="0">
                <a:solidFill>
                  <a:srgbClr val="161B2E"/>
                </a:solidFill>
                <a:latin typeface="Bricolage Grotesque" pitchFamily="34" charset="0"/>
                <a:ea typeface="Bricolage Grotesque" pitchFamily="34" charset="-122"/>
                <a:cs typeface="Bricolage Grotesque" pitchFamily="34" charset="-120"/>
              </a:rPr>
              <a:t>getRawValue() y el viaje al servicio</a:t>
            </a:r>
            <a:endParaRPr lang="en-US" sz="3020" dirty="0"/>
          </a:p>
        </p:txBody>
      </p:sp>
      <p:sp>
        <p:nvSpPr>
          <p:cNvPr id="4" name="Shape 2"/>
          <p:cNvSpPr/>
          <p:nvPr/>
        </p:nvSpPr>
        <p:spPr>
          <a:xfrm>
            <a:off x="815975" y="1769170"/>
            <a:ext cx="10560050" cy="2831505"/>
          </a:xfrm>
          <a:prstGeom prst="roundRect">
            <a:avLst>
              <a:gd name="adj" fmla="val 3476"/>
            </a:avLst>
          </a:prstGeom>
          <a:solidFill>
            <a:srgbClr val="FFFFFF"/>
          </a:solidFill>
          <a:ln w="6350">
            <a:solidFill>
              <a:srgbClr val="DCE0EA"/>
            </a:solidFill>
            <a:prstDash val="solid"/>
          </a:ln>
        </p:spPr>
        <p:txBody>
          <a:bodyPr/>
          <a:lstStyle/>
          <a:p>
            <a:endParaRPr lang="es-CO"/>
          </a:p>
        </p:txBody>
      </p:sp>
      <p:sp>
        <p:nvSpPr>
          <p:cNvPr id="5" name="Shape 3"/>
          <p:cNvSpPr/>
          <p:nvPr/>
        </p:nvSpPr>
        <p:spPr>
          <a:xfrm>
            <a:off x="819150" y="2485330"/>
            <a:ext cx="10553700" cy="0"/>
          </a:xfrm>
          <a:prstGeom prst="line">
            <a:avLst/>
          </a:prstGeom>
          <a:noFill/>
          <a:ln w="6350">
            <a:solidFill>
              <a:srgbClr val="DCE0EA"/>
            </a:solidFill>
            <a:prstDash val="solid"/>
          </a:ln>
        </p:spPr>
        <p:txBody>
          <a:bodyPr/>
          <a:lstStyle/>
          <a:p>
            <a:endParaRPr lang="es-CO"/>
          </a:p>
        </p:txBody>
      </p:sp>
      <p:sp>
        <p:nvSpPr>
          <p:cNvPr id="6" name="Text 4"/>
          <p:cNvSpPr/>
          <p:nvPr/>
        </p:nvSpPr>
        <p:spPr>
          <a:xfrm>
            <a:off x="1022350" y="1993900"/>
            <a:ext cx="457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1</a:t>
            </a:r>
            <a:endParaRPr lang="en-US" sz="1500" dirty="0"/>
          </a:p>
        </p:txBody>
      </p:sp>
      <p:sp>
        <p:nvSpPr>
          <p:cNvPr id="7" name="Text 5"/>
          <p:cNvSpPr/>
          <p:nvPr/>
        </p:nvSpPr>
        <p:spPr>
          <a:xfrm>
            <a:off x="1581150" y="1880890"/>
            <a:ext cx="27470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Formulario</a:t>
            </a:r>
            <a:endParaRPr lang="en-US" sz="1500" dirty="0"/>
          </a:p>
        </p:txBody>
      </p:sp>
      <p:sp>
        <p:nvSpPr>
          <p:cNvPr id="8" name="Text 6"/>
          <p:cNvSpPr/>
          <p:nvPr/>
        </p:nvSpPr>
        <p:spPr>
          <a:xfrm>
            <a:off x="1581150" y="2160290"/>
            <a:ext cx="274701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lo que escribió el usuario</a:t>
            </a:r>
            <a:endParaRPr lang="en-US" sz="1200" dirty="0"/>
          </a:p>
        </p:txBody>
      </p:sp>
      <p:sp>
        <p:nvSpPr>
          <p:cNvPr id="9" name="Text 7"/>
          <p:cNvSpPr/>
          <p:nvPr/>
        </p:nvSpPr>
        <p:spPr>
          <a:xfrm>
            <a:off x="4400550" y="2020590"/>
            <a:ext cx="697217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nombre: [Ana Pérez] · correo: [ana@javeriana.edu.co]</a:t>
            </a:r>
            <a:endParaRPr lang="en-US" sz="1200" dirty="0"/>
          </a:p>
        </p:txBody>
      </p:sp>
      <p:sp>
        <p:nvSpPr>
          <p:cNvPr id="10" name="Shape 8"/>
          <p:cNvSpPr/>
          <p:nvPr/>
        </p:nvSpPr>
        <p:spPr>
          <a:xfrm>
            <a:off x="819150" y="2488505"/>
            <a:ext cx="10553700" cy="699591"/>
          </a:xfrm>
          <a:prstGeom prst="rect">
            <a:avLst/>
          </a:prstGeom>
          <a:solidFill>
            <a:srgbClr val="FCF0DD"/>
          </a:solidFill>
          <a:ln/>
        </p:spPr>
        <p:txBody>
          <a:bodyPr/>
          <a:lstStyle/>
          <a:p>
            <a:endParaRPr lang="es-CO"/>
          </a:p>
        </p:txBody>
      </p:sp>
      <p:sp>
        <p:nvSpPr>
          <p:cNvPr id="11" name="Shape 9"/>
          <p:cNvSpPr/>
          <p:nvPr/>
        </p:nvSpPr>
        <p:spPr>
          <a:xfrm>
            <a:off x="819150" y="3184922"/>
            <a:ext cx="10553700" cy="0"/>
          </a:xfrm>
          <a:prstGeom prst="line">
            <a:avLst/>
          </a:prstGeom>
          <a:noFill/>
          <a:ln w="6350">
            <a:solidFill>
              <a:srgbClr val="DCE0EA"/>
            </a:solidFill>
            <a:prstDash val="solid"/>
          </a:ln>
        </p:spPr>
        <p:txBody>
          <a:bodyPr/>
          <a:lstStyle/>
          <a:p>
            <a:endParaRPr lang="es-CO"/>
          </a:p>
        </p:txBody>
      </p:sp>
      <p:sp>
        <p:nvSpPr>
          <p:cNvPr id="12" name="Text 10"/>
          <p:cNvSpPr/>
          <p:nvPr/>
        </p:nvSpPr>
        <p:spPr>
          <a:xfrm>
            <a:off x="1022350" y="2701727"/>
            <a:ext cx="457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A5560A"/>
                </a:solidFill>
                <a:latin typeface="JetBrains Mono" pitchFamily="49" charset="0"/>
                <a:ea typeface="JetBrains Mono" pitchFamily="49" charset="-122"/>
                <a:cs typeface="JetBrains Mono" pitchFamily="49" charset="-120"/>
              </a:rPr>
              <a:t>2</a:t>
            </a:r>
            <a:endParaRPr lang="en-US" sz="1500" dirty="0"/>
          </a:p>
        </p:txBody>
      </p:sp>
      <p:sp>
        <p:nvSpPr>
          <p:cNvPr id="13" name="Text 11"/>
          <p:cNvSpPr/>
          <p:nvPr/>
        </p:nvSpPr>
        <p:spPr>
          <a:xfrm>
            <a:off x="1581150" y="2597745"/>
            <a:ext cx="274701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61B2E"/>
                </a:solidFill>
                <a:latin typeface="JetBrains Mono" pitchFamily="49" charset="0"/>
                <a:ea typeface="JetBrains Mono" pitchFamily="49" charset="-122"/>
                <a:cs typeface="JetBrains Mono" pitchFamily="49" charset="-120"/>
              </a:rPr>
              <a:t>getRawValue()</a:t>
            </a:r>
            <a:endParaRPr lang="en-US" sz="1400" dirty="0"/>
          </a:p>
        </p:txBody>
      </p:sp>
      <p:sp>
        <p:nvSpPr>
          <p:cNvPr id="14" name="Text 12"/>
          <p:cNvSpPr/>
          <p:nvPr/>
        </p:nvSpPr>
        <p:spPr>
          <a:xfrm>
            <a:off x="1581150" y="2859286"/>
            <a:ext cx="274701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junta los controles en un objeto</a:t>
            </a:r>
            <a:endParaRPr lang="en-US" sz="1200" dirty="0"/>
          </a:p>
        </p:txBody>
      </p:sp>
      <p:sp>
        <p:nvSpPr>
          <p:cNvPr id="15" name="Text 13"/>
          <p:cNvSpPr/>
          <p:nvPr/>
        </p:nvSpPr>
        <p:spPr>
          <a:xfrm>
            <a:off x="4400550" y="2728416"/>
            <a:ext cx="697217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 nombre: 'Ana Pérez', correo: 'ana@javeriana.edu.co' }</a:t>
            </a:r>
            <a:endParaRPr lang="en-US" sz="1200" dirty="0"/>
          </a:p>
        </p:txBody>
      </p:sp>
      <p:sp>
        <p:nvSpPr>
          <p:cNvPr id="16" name="Shape 14"/>
          <p:cNvSpPr/>
          <p:nvPr/>
        </p:nvSpPr>
        <p:spPr>
          <a:xfrm>
            <a:off x="819150" y="3884513"/>
            <a:ext cx="10553700" cy="0"/>
          </a:xfrm>
          <a:prstGeom prst="line">
            <a:avLst/>
          </a:prstGeom>
          <a:noFill/>
          <a:ln w="6350">
            <a:solidFill>
              <a:srgbClr val="DCE0EA"/>
            </a:solidFill>
            <a:prstDash val="solid"/>
          </a:ln>
        </p:spPr>
        <p:txBody>
          <a:bodyPr/>
          <a:lstStyle/>
          <a:p>
            <a:endParaRPr lang="es-CO"/>
          </a:p>
        </p:txBody>
      </p:sp>
      <p:sp>
        <p:nvSpPr>
          <p:cNvPr id="17" name="Text 15"/>
          <p:cNvSpPr/>
          <p:nvPr/>
        </p:nvSpPr>
        <p:spPr>
          <a:xfrm>
            <a:off x="1022350" y="3401318"/>
            <a:ext cx="457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3</a:t>
            </a:r>
            <a:endParaRPr lang="en-US" sz="1500" dirty="0"/>
          </a:p>
        </p:txBody>
      </p:sp>
      <p:sp>
        <p:nvSpPr>
          <p:cNvPr id="18" name="Text 16"/>
          <p:cNvSpPr/>
          <p:nvPr/>
        </p:nvSpPr>
        <p:spPr>
          <a:xfrm>
            <a:off x="1581150" y="3297337"/>
            <a:ext cx="274701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61B2E"/>
                </a:solidFill>
                <a:latin typeface="JetBrains Mono" pitchFamily="49" charset="0"/>
                <a:ea typeface="JetBrains Mono" pitchFamily="49" charset="-122"/>
                <a:cs typeface="JetBrains Mono" pitchFamily="49" charset="-120"/>
              </a:rPr>
              <a:t>service.create(u)</a:t>
            </a:r>
            <a:endParaRPr lang="en-US" sz="1400" dirty="0"/>
          </a:p>
        </p:txBody>
      </p:sp>
      <p:sp>
        <p:nvSpPr>
          <p:cNvPr id="19" name="Text 17"/>
          <p:cNvSpPr/>
          <p:nvPr/>
        </p:nvSpPr>
        <p:spPr>
          <a:xfrm>
            <a:off x="1581150" y="3558877"/>
            <a:ext cx="274701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el servicio hace la petición</a:t>
            </a:r>
            <a:endParaRPr lang="en-US" sz="1200" dirty="0"/>
          </a:p>
        </p:txBody>
      </p:sp>
      <p:sp>
        <p:nvSpPr>
          <p:cNvPr id="20" name="Text 18"/>
          <p:cNvSpPr/>
          <p:nvPr/>
        </p:nvSpPr>
        <p:spPr>
          <a:xfrm>
            <a:off x="4400550" y="3428008"/>
            <a:ext cx="697217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http.post&lt;Usuario&gt;('/api/estudiante/usuarios', u)</a:t>
            </a:r>
            <a:endParaRPr lang="en-US" sz="1200" dirty="0"/>
          </a:p>
        </p:txBody>
      </p:sp>
      <p:sp>
        <p:nvSpPr>
          <p:cNvPr id="21" name="Text 19"/>
          <p:cNvSpPr/>
          <p:nvPr/>
        </p:nvSpPr>
        <p:spPr>
          <a:xfrm>
            <a:off x="1022350" y="4109244"/>
            <a:ext cx="457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346C8"/>
                </a:solidFill>
                <a:latin typeface="JetBrains Mono" pitchFamily="49" charset="0"/>
                <a:ea typeface="JetBrains Mono" pitchFamily="49" charset="-122"/>
                <a:cs typeface="JetBrains Mono" pitchFamily="49" charset="-120"/>
              </a:rPr>
              <a:t>4</a:t>
            </a:r>
            <a:endParaRPr lang="en-US" sz="1500" dirty="0"/>
          </a:p>
        </p:txBody>
      </p:sp>
      <p:sp>
        <p:nvSpPr>
          <p:cNvPr id="22" name="Text 20"/>
          <p:cNvSpPr/>
          <p:nvPr/>
        </p:nvSpPr>
        <p:spPr>
          <a:xfrm>
            <a:off x="1581150" y="3996234"/>
            <a:ext cx="27470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Spring</a:t>
            </a:r>
            <a:endParaRPr lang="en-US" sz="1500" dirty="0"/>
          </a:p>
        </p:txBody>
      </p:sp>
      <p:sp>
        <p:nvSpPr>
          <p:cNvPr id="23" name="Text 21"/>
          <p:cNvSpPr/>
          <p:nvPr/>
        </p:nvSpPr>
        <p:spPr>
          <a:xfrm>
            <a:off x="1581150" y="4275634"/>
            <a:ext cx="274701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recibe el JSON en el DTO</a:t>
            </a:r>
            <a:endParaRPr lang="en-US" sz="1200" dirty="0"/>
          </a:p>
        </p:txBody>
      </p:sp>
      <p:sp>
        <p:nvSpPr>
          <p:cNvPr id="24" name="Text 22"/>
          <p:cNvSpPr/>
          <p:nvPr/>
        </p:nvSpPr>
        <p:spPr>
          <a:xfrm>
            <a:off x="4400550" y="4135934"/>
            <a:ext cx="697217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crear(@Valid @RequestBody UsuarioRequest request)</a:t>
            </a:r>
            <a:endParaRPr lang="en-US" sz="1200" dirty="0"/>
          </a:p>
        </p:txBody>
      </p:sp>
      <p:sp>
        <p:nvSpPr>
          <p:cNvPr id="25" name="Shape 23"/>
          <p:cNvSpPr/>
          <p:nvPr/>
        </p:nvSpPr>
        <p:spPr>
          <a:xfrm>
            <a:off x="815975" y="4835624"/>
            <a:ext cx="5207000" cy="1003201"/>
          </a:xfrm>
          <a:prstGeom prst="roundRect">
            <a:avLst>
              <a:gd name="adj" fmla="val 9811"/>
            </a:avLst>
          </a:prstGeom>
          <a:solidFill>
            <a:srgbClr val="FFFFFF"/>
          </a:solidFill>
          <a:ln w="6350">
            <a:solidFill>
              <a:srgbClr val="DCE0EA"/>
            </a:solidFill>
            <a:prstDash val="solid"/>
          </a:ln>
        </p:spPr>
        <p:txBody>
          <a:bodyPr/>
          <a:lstStyle/>
          <a:p>
            <a:endParaRPr lang="es-CO"/>
          </a:p>
        </p:txBody>
      </p:sp>
      <p:sp>
        <p:nvSpPr>
          <p:cNvPr id="26" name="Text 24"/>
          <p:cNvSpPr/>
          <p:nvPr/>
        </p:nvSpPr>
        <p:spPr>
          <a:xfrm>
            <a:off x="996950" y="4991199"/>
            <a:ext cx="4990402" cy="239117"/>
          </a:xfrm>
          <a:prstGeom prst="rect">
            <a:avLst/>
          </a:prstGeom>
          <a:noFill/>
          <a:ln/>
        </p:spPr>
        <p:txBody>
          <a:bodyPr wrap="square" lIns="0" tIns="0" rIns="0" bIns="0" rtlCol="0" anchor="t">
            <a:normAutofit/>
          </a:bodyPr>
          <a:lstStyle/>
          <a:p>
            <a:pPr marL="0" indent="0" algn="l">
              <a:lnSpc>
                <a:spcPts val="1723"/>
              </a:lnSpc>
              <a:buNone/>
            </a:pPr>
            <a:r>
              <a:rPr lang="en-US" sz="1231" b="1" dirty="0">
                <a:solidFill>
                  <a:srgbClr val="586079"/>
                </a:solidFill>
                <a:latin typeface="JetBrains Mono" pitchFamily="49" charset="0"/>
                <a:ea typeface="JetBrains Mono" pitchFamily="49" charset="-122"/>
                <a:cs typeface="JetBrains Mono" pitchFamily="49" charset="-120"/>
              </a:rPr>
              <a:t>form.value</a:t>
            </a:r>
            <a:endParaRPr lang="en-US" sz="1231" dirty="0"/>
          </a:p>
        </p:txBody>
      </p:sp>
      <p:sp>
        <p:nvSpPr>
          <p:cNvPr id="27" name="Text 25"/>
          <p:cNvSpPr/>
          <p:nvPr/>
        </p:nvSpPr>
        <p:spPr>
          <a:xfrm>
            <a:off x="996950" y="5255716"/>
            <a:ext cx="4990402" cy="452934"/>
          </a:xfrm>
          <a:prstGeom prst="rect">
            <a:avLst/>
          </a:prstGeom>
          <a:noFill/>
          <a:ln/>
        </p:spPr>
        <p:txBody>
          <a:bodyPr wrap="square" lIns="0" tIns="0" rIns="0" bIns="0" rtlCol="0" anchor="t">
            <a:normAutofit/>
          </a:bodyPr>
          <a:lstStyle/>
          <a:p>
            <a:pPr marL="0" indent="0" algn="l">
              <a:lnSpc>
                <a:spcPts val="1684"/>
              </a:lnSpc>
              <a:buNone/>
            </a:pPr>
            <a:r>
              <a:rPr lang="en-US" sz="1203" dirty="0">
                <a:solidFill>
                  <a:srgbClr val="4A5168"/>
                </a:solidFill>
                <a:latin typeface="IBM Plex Sans" pitchFamily="34" charset="0"/>
                <a:ea typeface="IBM Plex Sans" pitchFamily="34" charset="-122"/>
                <a:cs typeface="IBM Plex Sans" pitchFamily="34" charset="-120"/>
              </a:rPr>
              <a:t>Omite los campos deshabilitados y TypeScript los ve como opcionales (nombre?: string).</a:t>
            </a:r>
            <a:endParaRPr lang="en-US" sz="1203" dirty="0"/>
          </a:p>
        </p:txBody>
      </p:sp>
      <p:sp>
        <p:nvSpPr>
          <p:cNvPr id="28" name="Shape 26"/>
          <p:cNvSpPr/>
          <p:nvPr/>
        </p:nvSpPr>
        <p:spPr>
          <a:xfrm>
            <a:off x="6178550" y="4832449"/>
            <a:ext cx="5200650" cy="1009551"/>
          </a:xfrm>
          <a:prstGeom prst="roundRect">
            <a:avLst>
              <a:gd name="adj" fmla="val 10064"/>
            </a:avLst>
          </a:prstGeom>
          <a:solidFill>
            <a:srgbClr val="E1F4E8"/>
          </a:solidFill>
          <a:ln/>
        </p:spPr>
        <p:txBody>
          <a:bodyPr/>
          <a:lstStyle/>
          <a:p>
            <a:endParaRPr lang="es-CO"/>
          </a:p>
        </p:txBody>
      </p:sp>
      <p:sp>
        <p:nvSpPr>
          <p:cNvPr id="29" name="Text 27"/>
          <p:cNvSpPr/>
          <p:nvPr/>
        </p:nvSpPr>
        <p:spPr>
          <a:xfrm>
            <a:off x="6356350" y="4984849"/>
            <a:ext cx="4990402" cy="243384"/>
          </a:xfrm>
          <a:prstGeom prst="rect">
            <a:avLst/>
          </a:prstGeom>
          <a:noFill/>
          <a:ln/>
        </p:spPr>
        <p:txBody>
          <a:bodyPr wrap="square" lIns="0" tIns="0" rIns="0" bIns="0" rtlCol="0" anchor="t">
            <a:normAutofit/>
          </a:bodyPr>
          <a:lstStyle/>
          <a:p>
            <a:pPr marL="0" indent="0" algn="l">
              <a:lnSpc>
                <a:spcPts val="1723"/>
              </a:lnSpc>
              <a:buNone/>
            </a:pPr>
            <a:r>
              <a:rPr lang="en-US" sz="1231" b="1" dirty="0">
                <a:solidFill>
                  <a:srgbClr val="157A3C"/>
                </a:solidFill>
                <a:latin typeface="JetBrains Mono" pitchFamily="49" charset="0"/>
                <a:ea typeface="JetBrains Mono" pitchFamily="49" charset="-122"/>
                <a:cs typeface="JetBrains Mono" pitchFamily="49" charset="-120"/>
              </a:rPr>
              <a:t>form.getRawValue()</a:t>
            </a:r>
            <a:endParaRPr lang="en-US" sz="1231" dirty="0"/>
          </a:p>
        </p:txBody>
      </p:sp>
      <p:sp>
        <p:nvSpPr>
          <p:cNvPr id="30" name="Text 28"/>
          <p:cNvSpPr/>
          <p:nvPr/>
        </p:nvSpPr>
        <p:spPr>
          <a:xfrm>
            <a:off x="6356350" y="5253633"/>
            <a:ext cx="4990402" cy="461367"/>
          </a:xfrm>
          <a:prstGeom prst="rect">
            <a:avLst/>
          </a:prstGeom>
          <a:noFill/>
          <a:ln/>
        </p:spPr>
        <p:txBody>
          <a:bodyPr wrap="square" lIns="0" tIns="0" rIns="0" bIns="0" rtlCol="0" anchor="t">
            <a:normAutofit/>
          </a:bodyPr>
          <a:lstStyle/>
          <a:p>
            <a:pPr marL="0" indent="0" algn="l">
              <a:lnSpc>
                <a:spcPts val="1735"/>
              </a:lnSpc>
              <a:buNone/>
            </a:pPr>
            <a:r>
              <a:rPr lang="en-US" sz="1239" dirty="0">
                <a:solidFill>
                  <a:srgbClr val="161B2E"/>
                </a:solidFill>
                <a:latin typeface="IBM Plex Sans" pitchFamily="34" charset="0"/>
                <a:ea typeface="IBM Plex Sans" pitchFamily="34" charset="-122"/>
                <a:cs typeface="IBM Plex Sans" pitchFamily="34" charset="-120"/>
              </a:rPr>
              <a:t>Trae todos los campos con su tipo exacto: { nombre: string; correo: string } = UsuarioRequest.</a:t>
            </a:r>
            <a:endParaRPr lang="en-US" sz="1239" dirty="0"/>
          </a:p>
        </p:txBody>
      </p:sp>
      <p:sp>
        <p:nvSpPr>
          <p:cNvPr id="31" name="Text 2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03 Formularios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03 · FORMULARIOS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Seis pasos y tres estados</a:t>
            </a:r>
            <a:endParaRPr lang="en-US" sz="3200" dirty="0"/>
          </a:p>
        </p:txBody>
      </p:sp>
      <p:sp>
        <p:nvSpPr>
          <p:cNvPr id="4" name="Shape 2"/>
          <p:cNvSpPr/>
          <p:nvPr/>
        </p:nvSpPr>
        <p:spPr>
          <a:xfrm>
            <a:off x="815975" y="1882676"/>
            <a:ext cx="1670050" cy="1481931"/>
          </a:xfrm>
          <a:prstGeom prst="roundRect">
            <a:avLst>
              <a:gd name="adj" fmla="val 6642"/>
            </a:avLst>
          </a:prstGeom>
          <a:solidFill>
            <a:srgbClr val="FFFFFF"/>
          </a:solidFill>
          <a:ln w="6350">
            <a:solidFill>
              <a:srgbClr val="DCE0EA"/>
            </a:solidFill>
            <a:prstDash val="solid"/>
          </a:ln>
        </p:spPr>
        <p:txBody>
          <a:bodyPr/>
          <a:lstStyle/>
          <a:p>
            <a:endParaRPr lang="es-CO"/>
          </a:p>
        </p:txBody>
      </p:sp>
      <p:sp>
        <p:nvSpPr>
          <p:cNvPr id="5" name="Text 3"/>
          <p:cNvSpPr/>
          <p:nvPr/>
        </p:nvSpPr>
        <p:spPr>
          <a:xfrm>
            <a:off x="971550" y="2038251"/>
            <a:ext cx="1409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346C8"/>
                </a:solidFill>
                <a:latin typeface="JetBrains Mono" pitchFamily="49" charset="0"/>
                <a:ea typeface="JetBrains Mono" pitchFamily="49" charset="-122"/>
                <a:cs typeface="JetBrains Mono" pitchFamily="49" charset="-120"/>
              </a:rPr>
              <a:t>1</a:t>
            </a:r>
            <a:endParaRPr lang="en-US" sz="1200" dirty="0"/>
          </a:p>
        </p:txBody>
      </p:sp>
      <p:sp>
        <p:nvSpPr>
          <p:cNvPr id="6" name="Text 4"/>
          <p:cNvSpPr/>
          <p:nvPr/>
        </p:nvSpPr>
        <p:spPr>
          <a:xfrm>
            <a:off x="971550" y="2302371"/>
            <a:ext cx="1409700"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161B2E"/>
                </a:solidFill>
                <a:latin typeface="IBM Plex Sans" pitchFamily="34" charset="0"/>
                <a:ea typeface="IBM Plex Sans" pitchFamily="34" charset="-122"/>
                <a:cs typeface="IBM Plex Sans" pitchFamily="34" charset="-120"/>
              </a:rPr>
              <a:t>Definir controles</a:t>
            </a:r>
            <a:endParaRPr lang="en-US" sz="1400" dirty="0"/>
          </a:p>
        </p:txBody>
      </p:sp>
      <p:sp>
        <p:nvSpPr>
          <p:cNvPr id="7" name="Text 5"/>
          <p:cNvSpPr/>
          <p:nvPr/>
        </p:nvSpPr>
        <p:spPr>
          <a:xfrm>
            <a:off x="971550" y="2797671"/>
            <a:ext cx="140970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168"/>
                </a:solidFill>
                <a:latin typeface="IBM Plex Sans" pitchFamily="34" charset="0"/>
                <a:ea typeface="IBM Plex Sans" pitchFamily="34" charset="-122"/>
                <a:cs typeface="IBM Plex Sans" pitchFamily="34" charset="-120"/>
              </a:rPr>
              <a:t>nombre y correo en un FormGroup</a:t>
            </a:r>
            <a:endParaRPr lang="en-US" sz="1200" dirty="0"/>
          </a:p>
        </p:txBody>
      </p:sp>
      <p:sp>
        <p:nvSpPr>
          <p:cNvPr id="8" name="Shape 6"/>
          <p:cNvSpPr/>
          <p:nvPr/>
        </p:nvSpPr>
        <p:spPr>
          <a:xfrm>
            <a:off x="2593975" y="1882676"/>
            <a:ext cx="1670050" cy="1481931"/>
          </a:xfrm>
          <a:prstGeom prst="roundRect">
            <a:avLst>
              <a:gd name="adj" fmla="val 6642"/>
            </a:avLst>
          </a:prstGeom>
          <a:solidFill>
            <a:srgbClr val="FFFFFF"/>
          </a:solidFill>
          <a:ln w="6350">
            <a:solidFill>
              <a:srgbClr val="DCE0EA"/>
            </a:solidFill>
            <a:prstDash val="solid"/>
          </a:ln>
        </p:spPr>
        <p:txBody>
          <a:bodyPr/>
          <a:lstStyle/>
          <a:p>
            <a:endParaRPr lang="es-CO"/>
          </a:p>
        </p:txBody>
      </p:sp>
      <p:sp>
        <p:nvSpPr>
          <p:cNvPr id="9" name="Text 7"/>
          <p:cNvSpPr/>
          <p:nvPr/>
        </p:nvSpPr>
        <p:spPr>
          <a:xfrm>
            <a:off x="2749550" y="2038251"/>
            <a:ext cx="1409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346C8"/>
                </a:solidFill>
                <a:latin typeface="JetBrains Mono" pitchFamily="49" charset="0"/>
                <a:ea typeface="JetBrains Mono" pitchFamily="49" charset="-122"/>
                <a:cs typeface="JetBrains Mono" pitchFamily="49" charset="-120"/>
              </a:rPr>
              <a:t>2</a:t>
            </a:r>
            <a:endParaRPr lang="en-US" sz="1200" dirty="0"/>
          </a:p>
        </p:txBody>
      </p:sp>
      <p:sp>
        <p:nvSpPr>
          <p:cNvPr id="10" name="Text 8"/>
          <p:cNvSpPr/>
          <p:nvPr/>
        </p:nvSpPr>
        <p:spPr>
          <a:xfrm>
            <a:off x="2749550" y="2302371"/>
            <a:ext cx="1409700"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161B2E"/>
                </a:solidFill>
                <a:latin typeface="IBM Plex Sans" pitchFamily="34" charset="0"/>
                <a:ea typeface="IBM Plex Sans" pitchFamily="34" charset="-122"/>
                <a:cs typeface="IBM Plex Sans" pitchFamily="34" charset="-120"/>
              </a:rPr>
              <a:t>Asignar validadores</a:t>
            </a:r>
            <a:endParaRPr lang="en-US" sz="1400" dirty="0"/>
          </a:p>
        </p:txBody>
      </p:sp>
      <p:sp>
        <p:nvSpPr>
          <p:cNvPr id="11" name="Text 9"/>
          <p:cNvSpPr/>
          <p:nvPr/>
        </p:nvSpPr>
        <p:spPr>
          <a:xfrm>
            <a:off x="2749550" y="2797671"/>
            <a:ext cx="140970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168"/>
                </a:solidFill>
                <a:latin typeface="IBM Plex Sans" pitchFamily="34" charset="0"/>
                <a:ea typeface="IBM Plex Sans" pitchFamily="34" charset="-122"/>
                <a:cs typeface="IBM Plex Sans" pitchFamily="34" charset="-120"/>
              </a:rPr>
              <a:t>required, email, longitud</a:t>
            </a:r>
            <a:endParaRPr lang="en-US" sz="1200" dirty="0"/>
          </a:p>
        </p:txBody>
      </p:sp>
      <p:sp>
        <p:nvSpPr>
          <p:cNvPr id="12" name="Shape 10"/>
          <p:cNvSpPr/>
          <p:nvPr/>
        </p:nvSpPr>
        <p:spPr>
          <a:xfrm>
            <a:off x="4371975" y="1882676"/>
            <a:ext cx="1670050" cy="1481931"/>
          </a:xfrm>
          <a:prstGeom prst="roundRect">
            <a:avLst>
              <a:gd name="adj" fmla="val 6642"/>
            </a:avLst>
          </a:prstGeom>
          <a:solidFill>
            <a:srgbClr val="FFFFFF"/>
          </a:solidFill>
          <a:ln w="6350">
            <a:solidFill>
              <a:srgbClr val="DCE0EA"/>
            </a:solidFill>
            <a:prstDash val="solid"/>
          </a:ln>
        </p:spPr>
        <p:txBody>
          <a:bodyPr/>
          <a:lstStyle/>
          <a:p>
            <a:endParaRPr lang="es-CO"/>
          </a:p>
        </p:txBody>
      </p:sp>
      <p:sp>
        <p:nvSpPr>
          <p:cNvPr id="13" name="Text 11"/>
          <p:cNvSpPr/>
          <p:nvPr/>
        </p:nvSpPr>
        <p:spPr>
          <a:xfrm>
            <a:off x="4527550" y="2038251"/>
            <a:ext cx="1409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346C8"/>
                </a:solidFill>
                <a:latin typeface="JetBrains Mono" pitchFamily="49" charset="0"/>
                <a:ea typeface="JetBrains Mono" pitchFamily="49" charset="-122"/>
                <a:cs typeface="JetBrains Mono" pitchFamily="49" charset="-120"/>
              </a:rPr>
              <a:t>3</a:t>
            </a:r>
            <a:endParaRPr lang="en-US" sz="1200" dirty="0"/>
          </a:p>
        </p:txBody>
      </p:sp>
      <p:sp>
        <p:nvSpPr>
          <p:cNvPr id="14" name="Text 12"/>
          <p:cNvSpPr/>
          <p:nvPr/>
        </p:nvSpPr>
        <p:spPr>
          <a:xfrm>
            <a:off x="4527550" y="2302371"/>
            <a:ext cx="1409700"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161B2E"/>
                </a:solidFill>
                <a:latin typeface="IBM Plex Sans" pitchFamily="34" charset="0"/>
                <a:ea typeface="IBM Plex Sans" pitchFamily="34" charset="-122"/>
                <a:cs typeface="IBM Plex Sans" pitchFamily="34" charset="-120"/>
              </a:rPr>
              <a:t>Vincular el HTML</a:t>
            </a:r>
            <a:endParaRPr lang="en-US" sz="1400" dirty="0"/>
          </a:p>
        </p:txBody>
      </p:sp>
      <p:sp>
        <p:nvSpPr>
          <p:cNvPr id="15" name="Text 13"/>
          <p:cNvSpPr/>
          <p:nvPr/>
        </p:nvSpPr>
        <p:spPr>
          <a:xfrm>
            <a:off x="4527550" y="2797671"/>
            <a:ext cx="140970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168"/>
                </a:solidFill>
                <a:latin typeface="IBM Plex Sans" pitchFamily="34" charset="0"/>
                <a:ea typeface="IBM Plex Sans" pitchFamily="34" charset="-122"/>
                <a:cs typeface="IBM Plex Sans" pitchFamily="34" charset="-120"/>
              </a:rPr>
              <a:t>une cada input con su control</a:t>
            </a:r>
            <a:endParaRPr lang="en-US" sz="1200" dirty="0"/>
          </a:p>
        </p:txBody>
      </p:sp>
      <p:sp>
        <p:nvSpPr>
          <p:cNvPr id="16" name="Shape 14"/>
          <p:cNvSpPr/>
          <p:nvPr/>
        </p:nvSpPr>
        <p:spPr>
          <a:xfrm>
            <a:off x="6149975" y="1882676"/>
            <a:ext cx="1670050" cy="1481931"/>
          </a:xfrm>
          <a:prstGeom prst="roundRect">
            <a:avLst>
              <a:gd name="adj" fmla="val 6642"/>
            </a:avLst>
          </a:prstGeom>
          <a:solidFill>
            <a:srgbClr val="FFFFFF"/>
          </a:solidFill>
          <a:ln w="6350">
            <a:solidFill>
              <a:srgbClr val="DCE0EA"/>
            </a:solidFill>
            <a:prstDash val="solid"/>
          </a:ln>
        </p:spPr>
        <p:txBody>
          <a:bodyPr/>
          <a:lstStyle/>
          <a:p>
            <a:endParaRPr lang="es-CO"/>
          </a:p>
        </p:txBody>
      </p:sp>
      <p:sp>
        <p:nvSpPr>
          <p:cNvPr id="17" name="Text 15"/>
          <p:cNvSpPr/>
          <p:nvPr/>
        </p:nvSpPr>
        <p:spPr>
          <a:xfrm>
            <a:off x="6305550" y="2038251"/>
            <a:ext cx="1409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346C8"/>
                </a:solidFill>
                <a:latin typeface="JetBrains Mono" pitchFamily="49" charset="0"/>
                <a:ea typeface="JetBrains Mono" pitchFamily="49" charset="-122"/>
                <a:cs typeface="JetBrains Mono" pitchFamily="49" charset="-120"/>
              </a:rPr>
              <a:t>4</a:t>
            </a:r>
            <a:endParaRPr lang="en-US" sz="1200" dirty="0"/>
          </a:p>
        </p:txBody>
      </p:sp>
      <p:sp>
        <p:nvSpPr>
          <p:cNvPr id="18" name="Text 16"/>
          <p:cNvSpPr/>
          <p:nvPr/>
        </p:nvSpPr>
        <p:spPr>
          <a:xfrm>
            <a:off x="6305550" y="2302371"/>
            <a:ext cx="1409700" cy="24765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161B2E"/>
                </a:solidFill>
                <a:latin typeface="IBM Plex Sans" pitchFamily="34" charset="0"/>
                <a:ea typeface="IBM Plex Sans" pitchFamily="34" charset="-122"/>
                <a:cs typeface="IBM Plex Sans" pitchFamily="34" charset="-120"/>
              </a:rPr>
              <a:t>Mostrar errores</a:t>
            </a:r>
            <a:endParaRPr lang="en-US" sz="1400" dirty="0"/>
          </a:p>
        </p:txBody>
      </p:sp>
      <p:sp>
        <p:nvSpPr>
          <p:cNvPr id="19" name="Text 17"/>
          <p:cNvSpPr/>
          <p:nvPr/>
        </p:nvSpPr>
        <p:spPr>
          <a:xfrm>
            <a:off x="6305550" y="2575421"/>
            <a:ext cx="140970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168"/>
                </a:solidFill>
                <a:latin typeface="IBM Plex Sans" pitchFamily="34" charset="0"/>
                <a:ea typeface="IBM Plex Sans" pitchFamily="34" charset="-122"/>
                <a:cs typeface="IBM Plex Sans" pitchFamily="34" charset="-120"/>
              </a:rPr>
              <a:t>solo si el campo fue tocado</a:t>
            </a:r>
            <a:endParaRPr lang="en-US" sz="1200" dirty="0"/>
          </a:p>
        </p:txBody>
      </p:sp>
      <p:sp>
        <p:nvSpPr>
          <p:cNvPr id="20" name="Shape 18"/>
          <p:cNvSpPr/>
          <p:nvPr/>
        </p:nvSpPr>
        <p:spPr>
          <a:xfrm>
            <a:off x="7927975" y="1882676"/>
            <a:ext cx="1670050" cy="1481931"/>
          </a:xfrm>
          <a:prstGeom prst="roundRect">
            <a:avLst>
              <a:gd name="adj" fmla="val 6642"/>
            </a:avLst>
          </a:prstGeom>
          <a:solidFill>
            <a:srgbClr val="FFFFFF"/>
          </a:solidFill>
          <a:ln w="6350">
            <a:solidFill>
              <a:srgbClr val="DCE0EA"/>
            </a:solidFill>
            <a:prstDash val="solid"/>
          </a:ln>
        </p:spPr>
        <p:txBody>
          <a:bodyPr/>
          <a:lstStyle/>
          <a:p>
            <a:endParaRPr lang="es-CO"/>
          </a:p>
        </p:txBody>
      </p:sp>
      <p:sp>
        <p:nvSpPr>
          <p:cNvPr id="21" name="Text 19"/>
          <p:cNvSpPr/>
          <p:nvPr/>
        </p:nvSpPr>
        <p:spPr>
          <a:xfrm>
            <a:off x="8083550" y="2038251"/>
            <a:ext cx="1409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346C8"/>
                </a:solidFill>
                <a:latin typeface="JetBrains Mono" pitchFamily="49" charset="0"/>
                <a:ea typeface="JetBrains Mono" pitchFamily="49" charset="-122"/>
                <a:cs typeface="JetBrains Mono" pitchFamily="49" charset="-120"/>
              </a:rPr>
              <a:t>5</a:t>
            </a:r>
            <a:endParaRPr lang="en-US" sz="1200" dirty="0"/>
          </a:p>
        </p:txBody>
      </p:sp>
      <p:sp>
        <p:nvSpPr>
          <p:cNvPr id="22" name="Text 20"/>
          <p:cNvSpPr/>
          <p:nvPr/>
        </p:nvSpPr>
        <p:spPr>
          <a:xfrm>
            <a:off x="8083550" y="2302371"/>
            <a:ext cx="1511300" cy="24765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161B2E"/>
                </a:solidFill>
                <a:latin typeface="IBM Plex Sans" pitchFamily="34" charset="0"/>
                <a:ea typeface="IBM Plex Sans" pitchFamily="34" charset="-122"/>
                <a:cs typeface="IBM Plex Sans" pitchFamily="34" charset="-120"/>
              </a:rPr>
              <a:t>Validar al enviar</a:t>
            </a:r>
            <a:endParaRPr lang="en-US" sz="1400" dirty="0"/>
          </a:p>
        </p:txBody>
      </p:sp>
      <p:sp>
        <p:nvSpPr>
          <p:cNvPr id="23" name="Text 21"/>
          <p:cNvSpPr/>
          <p:nvPr/>
        </p:nvSpPr>
        <p:spPr>
          <a:xfrm>
            <a:off x="8083550" y="2575421"/>
            <a:ext cx="140970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168"/>
                </a:solidFill>
                <a:latin typeface="IBM Plex Sans" pitchFamily="34" charset="0"/>
                <a:ea typeface="IBM Plex Sans" pitchFamily="34" charset="-122"/>
                <a:cs typeface="IBM Plex Sans" pitchFamily="34" charset="-120"/>
              </a:rPr>
              <a:t>si es inválido, marcar y detener</a:t>
            </a:r>
            <a:endParaRPr lang="en-US" sz="1200" dirty="0"/>
          </a:p>
        </p:txBody>
      </p:sp>
      <p:sp>
        <p:nvSpPr>
          <p:cNvPr id="24" name="Shape 22"/>
          <p:cNvSpPr/>
          <p:nvPr/>
        </p:nvSpPr>
        <p:spPr>
          <a:xfrm>
            <a:off x="9705975" y="1882676"/>
            <a:ext cx="1670050" cy="1481931"/>
          </a:xfrm>
          <a:prstGeom prst="roundRect">
            <a:avLst>
              <a:gd name="adj" fmla="val 6642"/>
            </a:avLst>
          </a:prstGeom>
          <a:solidFill>
            <a:srgbClr val="FFFFFF"/>
          </a:solidFill>
          <a:ln w="6350">
            <a:solidFill>
              <a:srgbClr val="DCE0EA"/>
            </a:solidFill>
            <a:prstDash val="solid"/>
          </a:ln>
        </p:spPr>
        <p:txBody>
          <a:bodyPr/>
          <a:lstStyle/>
          <a:p>
            <a:endParaRPr lang="es-CO"/>
          </a:p>
        </p:txBody>
      </p:sp>
      <p:sp>
        <p:nvSpPr>
          <p:cNvPr id="25" name="Text 23"/>
          <p:cNvSpPr/>
          <p:nvPr/>
        </p:nvSpPr>
        <p:spPr>
          <a:xfrm>
            <a:off x="9861550" y="2038251"/>
            <a:ext cx="1409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346C8"/>
                </a:solidFill>
                <a:latin typeface="JetBrains Mono" pitchFamily="49" charset="0"/>
                <a:ea typeface="JetBrains Mono" pitchFamily="49" charset="-122"/>
                <a:cs typeface="JetBrains Mono" pitchFamily="49" charset="-120"/>
              </a:rPr>
              <a:t>6</a:t>
            </a:r>
            <a:endParaRPr lang="en-US" sz="1200" dirty="0"/>
          </a:p>
        </p:txBody>
      </p:sp>
      <p:sp>
        <p:nvSpPr>
          <p:cNvPr id="26" name="Text 24"/>
          <p:cNvSpPr/>
          <p:nvPr/>
        </p:nvSpPr>
        <p:spPr>
          <a:xfrm>
            <a:off x="9861550" y="2302371"/>
            <a:ext cx="1409700" cy="469900"/>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161B2E"/>
                </a:solidFill>
                <a:latin typeface="IBM Plex Sans" pitchFamily="34" charset="0"/>
                <a:ea typeface="IBM Plex Sans" pitchFamily="34" charset="-122"/>
                <a:cs typeface="IBM Plex Sans" pitchFamily="34" charset="-120"/>
              </a:rPr>
              <a:t>Construir el modelo</a:t>
            </a:r>
            <a:endParaRPr lang="en-US" sz="1400" dirty="0"/>
          </a:p>
        </p:txBody>
      </p:sp>
      <p:sp>
        <p:nvSpPr>
          <p:cNvPr id="27" name="Text 25"/>
          <p:cNvSpPr/>
          <p:nvPr/>
        </p:nvSpPr>
        <p:spPr>
          <a:xfrm>
            <a:off x="9861550" y="2797671"/>
            <a:ext cx="140970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168"/>
                </a:solidFill>
                <a:latin typeface="IBM Plex Sans" pitchFamily="34" charset="0"/>
                <a:ea typeface="IBM Plex Sans" pitchFamily="34" charset="-122"/>
                <a:cs typeface="IBM Plex Sans" pitchFamily="34" charset="-120"/>
              </a:rPr>
              <a:t>getRawValue() al servicio</a:t>
            </a:r>
            <a:endParaRPr lang="en-US" sz="1200" dirty="0"/>
          </a:p>
        </p:txBody>
      </p:sp>
      <p:sp>
        <p:nvSpPr>
          <p:cNvPr id="28" name="Shape 26"/>
          <p:cNvSpPr/>
          <p:nvPr/>
        </p:nvSpPr>
        <p:spPr>
          <a:xfrm>
            <a:off x="812800" y="3672582"/>
            <a:ext cx="3420467" cy="1165820"/>
          </a:xfrm>
          <a:prstGeom prst="roundRect">
            <a:avLst>
              <a:gd name="adj" fmla="val 8715"/>
            </a:avLst>
          </a:prstGeom>
          <a:solidFill>
            <a:srgbClr val="E1F4E8"/>
          </a:solidFill>
          <a:ln/>
        </p:spPr>
        <p:txBody>
          <a:bodyPr/>
          <a:lstStyle/>
          <a:p>
            <a:endParaRPr lang="es-CO"/>
          </a:p>
        </p:txBody>
      </p:sp>
      <p:sp>
        <p:nvSpPr>
          <p:cNvPr id="29" name="Text 27"/>
          <p:cNvSpPr/>
          <p:nvPr/>
        </p:nvSpPr>
        <p:spPr>
          <a:xfrm>
            <a:off x="990600" y="3850382"/>
            <a:ext cx="315681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57A3C"/>
                </a:solidFill>
                <a:latin typeface="JetBrains Mono" pitchFamily="49" charset="0"/>
                <a:ea typeface="JetBrains Mono" pitchFamily="49" charset="-122"/>
                <a:cs typeface="JetBrains Mono" pitchFamily="49" charset="-120"/>
              </a:rPr>
              <a:t>valid</a:t>
            </a:r>
            <a:endParaRPr lang="en-US" sz="1500" dirty="0"/>
          </a:p>
        </p:txBody>
      </p:sp>
      <p:sp>
        <p:nvSpPr>
          <p:cNvPr id="30" name="Text 28"/>
          <p:cNvSpPr/>
          <p:nvPr/>
        </p:nvSpPr>
        <p:spPr>
          <a:xfrm>
            <a:off x="990600" y="4180582"/>
            <a:ext cx="3156813"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61B2E"/>
                </a:solidFill>
                <a:latin typeface="IBM Plex Sans" pitchFamily="34" charset="0"/>
                <a:ea typeface="IBM Plex Sans" pitchFamily="34" charset="-122"/>
                <a:cs typeface="IBM Plex Sans" pitchFamily="34" charset="-120"/>
              </a:rPr>
              <a:t>Todos los controles cumplen sus reglas</a:t>
            </a:r>
            <a:endParaRPr lang="en-US" sz="1400" dirty="0"/>
          </a:p>
        </p:txBody>
      </p:sp>
      <p:sp>
        <p:nvSpPr>
          <p:cNvPr id="31" name="Shape 29"/>
          <p:cNvSpPr/>
          <p:nvPr/>
        </p:nvSpPr>
        <p:spPr>
          <a:xfrm>
            <a:off x="4385667" y="3672582"/>
            <a:ext cx="3420566" cy="1165820"/>
          </a:xfrm>
          <a:prstGeom prst="roundRect">
            <a:avLst>
              <a:gd name="adj" fmla="val 8715"/>
            </a:avLst>
          </a:prstGeom>
          <a:solidFill>
            <a:srgbClr val="FBE5E5"/>
          </a:solidFill>
          <a:ln/>
        </p:spPr>
        <p:txBody>
          <a:bodyPr/>
          <a:lstStyle/>
          <a:p>
            <a:endParaRPr lang="es-CO"/>
          </a:p>
        </p:txBody>
      </p:sp>
      <p:sp>
        <p:nvSpPr>
          <p:cNvPr id="32" name="Text 30"/>
          <p:cNvSpPr/>
          <p:nvPr/>
        </p:nvSpPr>
        <p:spPr>
          <a:xfrm>
            <a:off x="4563467" y="3850382"/>
            <a:ext cx="315691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B42323"/>
                </a:solidFill>
                <a:latin typeface="JetBrains Mono" pitchFamily="49" charset="0"/>
                <a:ea typeface="JetBrains Mono" pitchFamily="49" charset="-122"/>
                <a:cs typeface="JetBrains Mono" pitchFamily="49" charset="-120"/>
              </a:rPr>
              <a:t>invalid</a:t>
            </a:r>
            <a:endParaRPr lang="en-US" sz="1500" dirty="0"/>
          </a:p>
        </p:txBody>
      </p:sp>
      <p:sp>
        <p:nvSpPr>
          <p:cNvPr id="33" name="Text 31"/>
          <p:cNvSpPr/>
          <p:nvPr/>
        </p:nvSpPr>
        <p:spPr>
          <a:xfrm>
            <a:off x="4563467" y="4180582"/>
            <a:ext cx="3156915"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61B2E"/>
                </a:solidFill>
                <a:latin typeface="IBM Plex Sans" pitchFamily="34" charset="0"/>
                <a:ea typeface="IBM Plex Sans" pitchFamily="34" charset="-122"/>
                <a:cs typeface="IBM Plex Sans" pitchFamily="34" charset="-120"/>
              </a:rPr>
              <a:t>Al menos un control tiene un error</a:t>
            </a:r>
            <a:endParaRPr lang="en-US" sz="1400" dirty="0"/>
          </a:p>
        </p:txBody>
      </p:sp>
      <p:sp>
        <p:nvSpPr>
          <p:cNvPr id="34" name="Shape 32"/>
          <p:cNvSpPr/>
          <p:nvPr/>
        </p:nvSpPr>
        <p:spPr>
          <a:xfrm>
            <a:off x="7958634" y="3672582"/>
            <a:ext cx="3420566" cy="1165820"/>
          </a:xfrm>
          <a:prstGeom prst="roundRect">
            <a:avLst>
              <a:gd name="adj" fmla="val 8715"/>
            </a:avLst>
          </a:prstGeom>
          <a:solidFill>
            <a:srgbClr val="FCF0DD"/>
          </a:solidFill>
          <a:ln/>
        </p:spPr>
        <p:txBody>
          <a:bodyPr/>
          <a:lstStyle/>
          <a:p>
            <a:endParaRPr lang="es-CO"/>
          </a:p>
        </p:txBody>
      </p:sp>
      <p:sp>
        <p:nvSpPr>
          <p:cNvPr id="35" name="Text 33"/>
          <p:cNvSpPr/>
          <p:nvPr/>
        </p:nvSpPr>
        <p:spPr>
          <a:xfrm>
            <a:off x="8136434" y="3850382"/>
            <a:ext cx="315691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A5560A"/>
                </a:solidFill>
                <a:latin typeface="JetBrains Mono" pitchFamily="49" charset="0"/>
                <a:ea typeface="JetBrains Mono" pitchFamily="49" charset="-122"/>
                <a:cs typeface="JetBrains Mono" pitchFamily="49" charset="-120"/>
              </a:rPr>
              <a:t>touched</a:t>
            </a:r>
            <a:endParaRPr lang="en-US" sz="1500" dirty="0"/>
          </a:p>
        </p:txBody>
      </p:sp>
      <p:sp>
        <p:nvSpPr>
          <p:cNvPr id="36" name="Text 34"/>
          <p:cNvSpPr/>
          <p:nvPr/>
        </p:nvSpPr>
        <p:spPr>
          <a:xfrm>
            <a:off x="8136434" y="4180582"/>
            <a:ext cx="3156915"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61B2E"/>
                </a:solidFill>
                <a:latin typeface="IBM Plex Sans" pitchFamily="34" charset="0"/>
                <a:ea typeface="IBM Plex Sans" pitchFamily="34" charset="-122"/>
                <a:cs typeface="IBM Plex Sans" pitchFamily="34" charset="-120"/>
              </a:rPr>
              <a:t>El usuario ya pasó por el campo</a:t>
            </a:r>
            <a:endParaRPr lang="en-US" sz="1400" dirty="0"/>
          </a:p>
        </p:txBody>
      </p:sp>
      <p:sp>
        <p:nvSpPr>
          <p:cNvPr id="37" name="Text 3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03 Formularios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03 · FORMULARIOS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Cuando el backend responde</a:t>
            </a:r>
            <a:endParaRPr lang="en-US" sz="3200" dirty="0"/>
          </a:p>
        </p:txBody>
      </p:sp>
      <p:sp>
        <p:nvSpPr>
          <p:cNvPr id="4" name="Shape 2"/>
          <p:cNvSpPr/>
          <p:nvPr/>
        </p:nvSpPr>
        <p:spPr>
          <a:xfrm>
            <a:off x="815975" y="1831876"/>
            <a:ext cx="3414117" cy="2294632"/>
          </a:xfrm>
          <a:prstGeom prst="roundRect">
            <a:avLst>
              <a:gd name="adj" fmla="val 4289"/>
            </a:avLst>
          </a:prstGeom>
          <a:solidFill>
            <a:srgbClr val="FFFFFF"/>
          </a:solidFill>
          <a:ln w="6350">
            <a:solidFill>
              <a:srgbClr val="DCE0EA"/>
            </a:solidFill>
            <a:prstDash val="solid"/>
          </a:ln>
        </p:spPr>
        <p:txBody>
          <a:bodyPr/>
          <a:lstStyle/>
          <a:p>
            <a:endParaRPr lang="es-CO"/>
          </a:p>
        </p:txBody>
      </p:sp>
      <p:sp>
        <p:nvSpPr>
          <p:cNvPr id="5" name="Text 3"/>
          <p:cNvSpPr/>
          <p:nvPr/>
        </p:nvSpPr>
        <p:spPr>
          <a:xfrm>
            <a:off x="1022350" y="2038251"/>
            <a:ext cx="3091408"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57A3C"/>
                </a:solidFill>
                <a:latin typeface="JetBrains Mono" pitchFamily="49" charset="0"/>
                <a:ea typeface="JetBrains Mono" pitchFamily="49" charset="-122"/>
                <a:cs typeface="JetBrains Mono" pitchFamily="49" charset="-120"/>
              </a:rPr>
              <a:t>201</a:t>
            </a:r>
            <a:endParaRPr lang="en-US" sz="2800" dirty="0"/>
          </a:p>
        </p:txBody>
      </p:sp>
      <p:sp>
        <p:nvSpPr>
          <p:cNvPr id="6" name="Text 4"/>
          <p:cNvSpPr/>
          <p:nvPr/>
        </p:nvSpPr>
        <p:spPr>
          <a:xfrm>
            <a:off x="1022350" y="2612231"/>
            <a:ext cx="3091408"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Creado</a:t>
            </a:r>
            <a:endParaRPr lang="en-US" sz="1500" dirty="0"/>
          </a:p>
        </p:txBody>
      </p:sp>
      <p:sp>
        <p:nvSpPr>
          <p:cNvPr id="7" name="Text 5"/>
          <p:cNvSpPr/>
          <p:nvPr/>
        </p:nvSpPr>
        <p:spPr>
          <a:xfrm>
            <a:off x="1022350" y="2955131"/>
            <a:ext cx="3091408"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168"/>
                </a:solidFill>
                <a:latin typeface="IBM Plex Sans" pitchFamily="34" charset="0"/>
                <a:ea typeface="IBM Plex Sans" pitchFamily="34" charset="-122"/>
                <a:cs typeface="IBM Plex Sans" pitchFamily="34" charset="-120"/>
              </a:rPr>
              <a:t>Devuelve el usuario con su id.</a:t>
            </a:r>
            <a:endParaRPr lang="en-US" sz="1300" dirty="0"/>
          </a:p>
        </p:txBody>
      </p:sp>
      <p:sp>
        <p:nvSpPr>
          <p:cNvPr id="8" name="Text 6"/>
          <p:cNvSpPr/>
          <p:nvPr/>
        </p:nvSpPr>
        <p:spPr>
          <a:xfrm>
            <a:off x="1022350" y="3262412"/>
            <a:ext cx="3091408"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router.navigate(['/usuarios', id])</a:t>
            </a:r>
            <a:endParaRPr lang="en-US" sz="1200" dirty="0"/>
          </a:p>
        </p:txBody>
      </p:sp>
      <p:sp>
        <p:nvSpPr>
          <p:cNvPr id="9" name="Shape 7"/>
          <p:cNvSpPr/>
          <p:nvPr/>
        </p:nvSpPr>
        <p:spPr>
          <a:xfrm>
            <a:off x="4388842" y="1831876"/>
            <a:ext cx="3414216" cy="2294632"/>
          </a:xfrm>
          <a:prstGeom prst="roundRect">
            <a:avLst>
              <a:gd name="adj" fmla="val 4289"/>
            </a:avLst>
          </a:prstGeom>
          <a:solidFill>
            <a:srgbClr val="FFFFFF"/>
          </a:solidFill>
          <a:ln w="6350">
            <a:solidFill>
              <a:srgbClr val="DCE0EA"/>
            </a:solidFill>
            <a:prstDash val="solid"/>
          </a:ln>
        </p:spPr>
        <p:txBody>
          <a:bodyPr/>
          <a:lstStyle/>
          <a:p>
            <a:endParaRPr lang="es-CO"/>
          </a:p>
        </p:txBody>
      </p:sp>
      <p:sp>
        <p:nvSpPr>
          <p:cNvPr id="10" name="Text 8"/>
          <p:cNvSpPr/>
          <p:nvPr/>
        </p:nvSpPr>
        <p:spPr>
          <a:xfrm>
            <a:off x="4595217" y="2038251"/>
            <a:ext cx="3091510"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60A"/>
                </a:solidFill>
                <a:latin typeface="JetBrains Mono" pitchFamily="49" charset="0"/>
                <a:ea typeface="JetBrains Mono" pitchFamily="49" charset="-122"/>
                <a:cs typeface="JetBrains Mono" pitchFamily="49" charset="-120"/>
              </a:rPr>
              <a:t>409</a:t>
            </a:r>
            <a:endParaRPr lang="en-US" sz="2800" dirty="0"/>
          </a:p>
        </p:txBody>
      </p:sp>
      <p:sp>
        <p:nvSpPr>
          <p:cNvPr id="11" name="Text 9"/>
          <p:cNvSpPr/>
          <p:nvPr/>
        </p:nvSpPr>
        <p:spPr>
          <a:xfrm>
            <a:off x="4595217" y="2612231"/>
            <a:ext cx="30915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Correo repetido</a:t>
            </a:r>
            <a:endParaRPr lang="en-US" sz="1500" dirty="0"/>
          </a:p>
        </p:txBody>
      </p:sp>
      <p:sp>
        <p:nvSpPr>
          <p:cNvPr id="12" name="Text 10"/>
          <p:cNvSpPr/>
          <p:nvPr/>
        </p:nvSpPr>
        <p:spPr>
          <a:xfrm>
            <a:off x="4595217" y="2955131"/>
            <a:ext cx="309151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168"/>
                </a:solidFill>
                <a:latin typeface="IBM Plex Sans" pitchFamily="34" charset="0"/>
                <a:ea typeface="IBM Plex Sans" pitchFamily="34" charset="-122"/>
                <a:cs typeface="IBM Plex Sans" pitchFamily="34" charset="-120"/>
              </a:rPr>
              <a:t>El backend manda un message.</a:t>
            </a:r>
            <a:endParaRPr lang="en-US" sz="1300" dirty="0"/>
          </a:p>
        </p:txBody>
      </p:sp>
      <p:sp>
        <p:nvSpPr>
          <p:cNvPr id="13" name="Text 11"/>
          <p:cNvSpPr/>
          <p:nvPr/>
        </p:nvSpPr>
        <p:spPr>
          <a:xfrm>
            <a:off x="4595217" y="3262412"/>
            <a:ext cx="320466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message.set(mensajeDeError(err))</a:t>
            </a:r>
            <a:endParaRPr lang="en-US" sz="1200" dirty="0"/>
          </a:p>
        </p:txBody>
      </p:sp>
      <p:sp>
        <p:nvSpPr>
          <p:cNvPr id="14" name="Shape 12"/>
          <p:cNvSpPr/>
          <p:nvPr/>
        </p:nvSpPr>
        <p:spPr>
          <a:xfrm>
            <a:off x="7961809" y="1831876"/>
            <a:ext cx="3414216" cy="2294632"/>
          </a:xfrm>
          <a:prstGeom prst="roundRect">
            <a:avLst>
              <a:gd name="adj" fmla="val 4289"/>
            </a:avLst>
          </a:prstGeom>
          <a:solidFill>
            <a:srgbClr val="FFFFFF"/>
          </a:solidFill>
          <a:ln w="6350">
            <a:solidFill>
              <a:srgbClr val="DCE0EA"/>
            </a:solidFill>
            <a:prstDash val="solid"/>
          </a:ln>
        </p:spPr>
        <p:txBody>
          <a:bodyPr/>
          <a:lstStyle/>
          <a:p>
            <a:endParaRPr lang="es-CO"/>
          </a:p>
        </p:txBody>
      </p:sp>
      <p:sp>
        <p:nvSpPr>
          <p:cNvPr id="15" name="Text 13"/>
          <p:cNvSpPr/>
          <p:nvPr/>
        </p:nvSpPr>
        <p:spPr>
          <a:xfrm>
            <a:off x="8168184" y="2038251"/>
            <a:ext cx="3091510"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B42323"/>
                </a:solidFill>
                <a:latin typeface="JetBrains Mono" pitchFamily="49" charset="0"/>
                <a:ea typeface="JetBrains Mono" pitchFamily="49" charset="-122"/>
                <a:cs typeface="JetBrains Mono" pitchFamily="49" charset="-120"/>
              </a:rPr>
              <a:t>400</a:t>
            </a:r>
            <a:endParaRPr lang="en-US" sz="2800" dirty="0"/>
          </a:p>
        </p:txBody>
      </p:sp>
      <p:sp>
        <p:nvSpPr>
          <p:cNvPr id="16" name="Text 14"/>
          <p:cNvSpPr/>
          <p:nvPr/>
        </p:nvSpPr>
        <p:spPr>
          <a:xfrm>
            <a:off x="8168184" y="2612231"/>
            <a:ext cx="309151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Datos inválidos</a:t>
            </a:r>
            <a:endParaRPr lang="en-US" sz="1500" dirty="0"/>
          </a:p>
        </p:txBody>
      </p:sp>
      <p:sp>
        <p:nvSpPr>
          <p:cNvPr id="17" name="Text 15"/>
          <p:cNvSpPr/>
          <p:nvPr/>
        </p:nvSpPr>
        <p:spPr>
          <a:xfrm>
            <a:off x="8168184" y="2955131"/>
            <a:ext cx="3091510"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168"/>
                </a:solidFill>
                <a:latin typeface="IBM Plex Sans" pitchFamily="34" charset="0"/>
                <a:ea typeface="IBM Plex Sans" pitchFamily="34" charset="-122"/>
                <a:cs typeface="IBM Plex Sans" pitchFamily="34" charset="-120"/>
              </a:rPr>
              <a:t>El backend manda los errores por campo.</a:t>
            </a:r>
            <a:endParaRPr lang="en-US" sz="1300" dirty="0"/>
          </a:p>
        </p:txBody>
      </p:sp>
      <p:sp>
        <p:nvSpPr>
          <p:cNvPr id="18" name="Text 16"/>
          <p:cNvSpPr/>
          <p:nvPr/>
        </p:nvSpPr>
        <p:spPr>
          <a:xfrm>
            <a:off x="8168184" y="3493492"/>
            <a:ext cx="309151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fieldErrors.set(</a:t>
            </a:r>
            <a:endParaRPr lang="en-US" sz="1200" dirty="0"/>
          </a:p>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erroresPorCampo(err))</a:t>
            </a:r>
            <a:endParaRPr lang="en-US" sz="1200" dirty="0"/>
          </a:p>
        </p:txBody>
      </p:sp>
      <p:sp>
        <p:nvSpPr>
          <p:cNvPr id="19" name="Shape 17"/>
          <p:cNvSpPr/>
          <p:nvPr/>
        </p:nvSpPr>
        <p:spPr>
          <a:xfrm>
            <a:off x="812800" y="4383683"/>
            <a:ext cx="10566400" cy="802481"/>
          </a:xfrm>
          <a:prstGeom prst="roundRect">
            <a:avLst>
              <a:gd name="adj" fmla="val 9496"/>
            </a:avLst>
          </a:prstGeom>
          <a:solidFill>
            <a:srgbClr val="E8EBFC"/>
          </a:solidFill>
          <a:ln/>
        </p:spPr>
        <p:txBody>
          <a:bodyPr/>
          <a:lstStyle/>
          <a:p>
            <a:endParaRPr lang="es-CO"/>
          </a:p>
        </p:txBody>
      </p:sp>
      <p:pic>
        <p:nvPicPr>
          <p:cNvPr id="20" name="Image 0" descr="Lock"/>
          <p:cNvPicPr>
            <a:picLocks noChangeAspect="1"/>
          </p:cNvPicPr>
          <p:nvPr/>
        </p:nvPicPr>
        <p:blipFill>
          <a:blip r:embed="rId3"/>
          <a:srcRect t="-512" b="-512"/>
          <a:stretch/>
        </p:blipFill>
        <p:spPr>
          <a:xfrm>
            <a:off x="990600" y="4657923"/>
            <a:ext cx="232569" cy="254000"/>
          </a:xfrm>
          <a:prstGeom prst="rect">
            <a:avLst/>
          </a:prstGeom>
        </p:spPr>
      </p:pic>
      <p:sp>
        <p:nvSpPr>
          <p:cNvPr id="21" name="Text 18"/>
          <p:cNvSpPr/>
          <p:nvPr/>
        </p:nvSpPr>
        <p:spPr>
          <a:xfrm>
            <a:off x="1324769" y="4536083"/>
            <a:ext cx="1017293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61B2E"/>
                </a:solidFill>
                <a:latin typeface="IBM Plex Sans" pitchFamily="34" charset="0"/>
                <a:ea typeface="IBM Plex Sans" pitchFamily="34" charset="-122"/>
                <a:cs typeface="IBM Plex Sans" pitchFamily="34" charset="-120"/>
              </a:rPr>
              <a:t>Con un 500 o sin conexión (status 0) se muestra un mensaje comprensible. </a:t>
            </a:r>
            <a:r>
              <a:rPr lang="en-US" sz="1400" b="1" dirty="0">
                <a:solidFill>
                  <a:srgbClr val="161B2E"/>
                </a:solidFill>
                <a:latin typeface="IBM Plex Sans" pitchFamily="34" charset="0"/>
                <a:ea typeface="IBM Plex Sans" pitchFamily="34" charset="-122"/>
                <a:cs typeface="IBM Plex Sans" pitchFamily="34" charset="-120"/>
              </a:rPr>
              <a:t>Nunca</a:t>
            </a:r>
            <a:r>
              <a:rPr lang="en-US" sz="1400" dirty="0">
                <a:solidFill>
                  <a:srgbClr val="161B2E"/>
                </a:solidFill>
                <a:latin typeface="IBM Plex Sans" pitchFamily="34" charset="0"/>
                <a:ea typeface="IBM Plex Sans" pitchFamily="34" charset="-122"/>
                <a:cs typeface="IBM Plex Sans" pitchFamily="34" charset="-120"/>
              </a:rPr>
              <a:t> el detalle técnico: stack traces, SQL ni rutas internas.</a:t>
            </a:r>
            <a:endParaRPr lang="en-US" sz="1400" dirty="0"/>
          </a:p>
        </p:txBody>
      </p:sp>
      <p:sp>
        <p:nvSpPr>
          <p:cNvPr id="22" name="Text 1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03 Formularios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3346C8"/>
        </a:solidFill>
        <a:effectLst/>
      </p:bgPr>
    </p:bg>
    <p:spTree>
      <p:nvGrpSpPr>
        <p:cNvPr id="1" name=""/>
        <p:cNvGrpSpPr/>
        <p:nvPr/>
      </p:nvGrpSpPr>
      <p:grpSpPr>
        <a:xfrm>
          <a:off x="0" y="0"/>
          <a:ext cx="0" cy="0"/>
          <a:chOff x="0" y="0"/>
          <a:chExt cx="0" cy="0"/>
        </a:xfrm>
      </p:grpSpPr>
      <p:sp>
        <p:nvSpPr>
          <p:cNvPr id="2" name="Text 0"/>
          <p:cNvSpPr/>
          <p:nvPr/>
        </p:nvSpPr>
        <p:spPr>
          <a:xfrm>
            <a:off x="812800" y="217428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kern="0" spc="150" dirty="0">
                <a:solidFill>
                  <a:srgbClr val="D3D9FF"/>
                </a:solidFill>
                <a:latin typeface="JetBrains Mono" pitchFamily="49" charset="0"/>
                <a:ea typeface="JetBrains Mono" pitchFamily="49" charset="-122"/>
                <a:cs typeface="JetBrains Mono" pitchFamily="49" charset="-120"/>
              </a:rPr>
              <a:t>BLOQUE 04 · 15 MIN</a:t>
            </a:r>
            <a:endParaRPr lang="en-US" sz="1500" dirty="0"/>
          </a:p>
        </p:txBody>
      </p:sp>
      <p:sp>
        <p:nvSpPr>
          <p:cNvPr id="3" name="Text 1"/>
          <p:cNvSpPr>
            <a:spLocks noGrp="1"/>
          </p:cNvSpPr>
          <p:nvPr>
            <p:ph type="title"/>
          </p:nvPr>
        </p:nvSpPr>
        <p:spPr>
          <a:xfrm>
            <a:off x="812800" y="2644180"/>
            <a:ext cx="9810750" cy="1518841"/>
          </a:xfrm>
          <a:prstGeom prst="rect">
            <a:avLst/>
          </a:prstGeom>
          <a:noFill/>
          <a:ln/>
        </p:spPr>
        <p:txBody>
          <a:bodyPr wrap="square" lIns="0" tIns="0" rIns="0" bIns="0" rtlCol="0" anchor="t">
            <a:normAutofit/>
          </a:bodyPr>
          <a:lstStyle/>
          <a:p>
            <a:pPr marL="0" indent="0" algn="l">
              <a:lnSpc>
                <a:spcPts val="5880"/>
              </a:lnSpc>
              <a:buNone/>
            </a:pPr>
            <a:r>
              <a:rPr lang="en-US" sz="5600" b="1" i="0" dirty="0">
                <a:solidFill>
                  <a:srgbClr val="F4F5F8"/>
                </a:solidFill>
                <a:latin typeface="Bricolage Grotesque" pitchFamily="34" charset="0"/>
                <a:ea typeface="Bricolage Grotesque" pitchFamily="34" charset="-122"/>
                <a:cs typeface="Bricolage Grotesque" pitchFamily="34" charset="-120"/>
              </a:rPr>
              <a:t>Componentes dentro de componentes</a:t>
            </a:r>
            <a:endParaRPr lang="en-US" sz="5600" dirty="0"/>
          </a:p>
        </p:txBody>
      </p:sp>
      <p:sp>
        <p:nvSpPr>
          <p:cNvPr id="4" name="Text 2"/>
          <p:cNvSpPr/>
          <p:nvPr/>
        </p:nvSpPr>
        <p:spPr>
          <a:xfrm>
            <a:off x="812800" y="4340820"/>
            <a:ext cx="8502650" cy="3683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E3E7FF"/>
                </a:solidFill>
                <a:latin typeface="IBM Plex Sans" pitchFamily="34" charset="0"/>
                <a:ea typeface="IBM Plex Sans" pitchFamily="34" charset="-122"/>
                <a:cs typeface="IBM Plex Sans" pitchFamily="34" charset="-120"/>
              </a:rPr>
              <a:t>Los datos bajan con input(); los eventos suben con output().</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04 · COMPOSICIÓN · /EJEMPLOS/COMPONENTES</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Un padre, muchas tarjetas hijas</a:t>
            </a:r>
            <a:endParaRPr lang="en-US" sz="3200" dirty="0"/>
          </a:p>
        </p:txBody>
      </p:sp>
      <p:sp>
        <p:nvSpPr>
          <p:cNvPr id="4" name="Shape 2"/>
          <p:cNvSpPr/>
          <p:nvPr/>
        </p:nvSpPr>
        <p:spPr>
          <a:xfrm>
            <a:off x="812800" y="1828701"/>
            <a:ext cx="10566400" cy="2260402"/>
          </a:xfrm>
          <a:prstGeom prst="roundRect">
            <a:avLst>
              <a:gd name="adj" fmla="val 5618"/>
            </a:avLst>
          </a:prstGeom>
          <a:solidFill>
            <a:srgbClr val="E8EBFC"/>
          </a:solidFill>
          <a:ln/>
        </p:spPr>
        <p:txBody>
          <a:bodyPr/>
          <a:lstStyle/>
          <a:p>
            <a:endParaRPr lang="es-CO"/>
          </a:p>
        </p:txBody>
      </p:sp>
      <p:sp>
        <p:nvSpPr>
          <p:cNvPr id="5" name="Text 3"/>
          <p:cNvSpPr/>
          <p:nvPr/>
        </p:nvSpPr>
        <p:spPr>
          <a:xfrm>
            <a:off x="1016000" y="2031901"/>
            <a:ext cx="384048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3346C8"/>
                </a:solidFill>
                <a:latin typeface="JetBrains Mono" pitchFamily="49" charset="0"/>
                <a:ea typeface="JetBrains Mono" pitchFamily="49" charset="-122"/>
                <a:cs typeface="JetBrains Mono" pitchFamily="49" charset="-120"/>
              </a:rPr>
              <a:t>ListaTarjetasComponent · padre</a:t>
            </a:r>
            <a:endParaRPr lang="en-US" sz="1400" dirty="0"/>
          </a:p>
        </p:txBody>
      </p:sp>
      <p:sp>
        <p:nvSpPr>
          <p:cNvPr id="6" name="Text 4"/>
          <p:cNvSpPr/>
          <p:nvPr/>
        </p:nvSpPr>
        <p:spPr>
          <a:xfrm>
            <a:off x="7580670" y="2040731"/>
            <a:ext cx="3595330" cy="256480"/>
          </a:xfrm>
          <a:prstGeom prst="rect">
            <a:avLst/>
          </a:prstGeom>
          <a:noFill/>
          <a:ln/>
        </p:spPr>
        <p:txBody>
          <a:bodyPr wrap="square" lIns="0" tIns="0" rIns="0" bIns="0" rtlCol="0" anchor="t">
            <a:normAutofit/>
          </a:bodyPr>
          <a:lstStyle/>
          <a:p>
            <a:pPr marL="0" indent="0" algn="r">
              <a:lnSpc>
                <a:spcPts val="1820"/>
              </a:lnSpc>
              <a:buNone/>
            </a:pPr>
            <a:r>
              <a:rPr lang="en-US" sz="1300" dirty="0">
                <a:solidFill>
                  <a:srgbClr val="4A5168"/>
                </a:solidFill>
                <a:latin typeface="IBM Plex Sans" pitchFamily="34" charset="0"/>
                <a:ea typeface="IBM Plex Sans" pitchFamily="34" charset="-122"/>
                <a:cs typeface="IBM Plex Sans" pitchFamily="34" charset="-120"/>
              </a:rPr>
              <a:t>carga los estudiantes y guarda el elegido</a:t>
            </a:r>
            <a:endParaRPr lang="en-US" sz="1300" dirty="0"/>
          </a:p>
        </p:txBody>
      </p:sp>
      <p:sp>
        <p:nvSpPr>
          <p:cNvPr id="7" name="Shape 5"/>
          <p:cNvSpPr/>
          <p:nvPr/>
        </p:nvSpPr>
        <p:spPr>
          <a:xfrm>
            <a:off x="1019175" y="2436316"/>
            <a:ext cx="3278684" cy="1446411"/>
          </a:xfrm>
          <a:prstGeom prst="roundRect">
            <a:avLst>
              <a:gd name="adj" fmla="val 5927"/>
            </a:avLst>
          </a:prstGeom>
          <a:solidFill>
            <a:srgbClr val="FFFFFF"/>
          </a:solidFill>
          <a:ln w="6350">
            <a:solidFill>
              <a:srgbClr val="DCE0EA"/>
            </a:solidFill>
            <a:prstDash val="solid"/>
          </a:ln>
        </p:spPr>
        <p:txBody>
          <a:bodyPr/>
          <a:lstStyle/>
          <a:p>
            <a:endParaRPr lang="es-CO"/>
          </a:p>
        </p:txBody>
      </p:sp>
      <p:sp>
        <p:nvSpPr>
          <p:cNvPr id="8" name="Text 6"/>
          <p:cNvSpPr/>
          <p:nvPr/>
        </p:nvSpPr>
        <p:spPr>
          <a:xfrm>
            <a:off x="1174750" y="2591891"/>
            <a:ext cx="305656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5560A"/>
                </a:solidFill>
                <a:latin typeface="JetBrains Mono" pitchFamily="49" charset="0"/>
                <a:ea typeface="JetBrains Mono" pitchFamily="49" charset="-122"/>
                <a:cs typeface="JetBrains Mono" pitchFamily="49" charset="-120"/>
              </a:rPr>
              <a:t>app-tarjeta-usuario</a:t>
            </a:r>
            <a:endParaRPr lang="en-US" sz="1200" dirty="0"/>
          </a:p>
        </p:txBody>
      </p:sp>
      <p:sp>
        <p:nvSpPr>
          <p:cNvPr id="9" name="Text 7"/>
          <p:cNvSpPr/>
          <p:nvPr/>
        </p:nvSpPr>
        <p:spPr>
          <a:xfrm>
            <a:off x="1174750" y="2856012"/>
            <a:ext cx="30565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[Estudiante 1]</a:t>
            </a:r>
            <a:endParaRPr lang="en-US" sz="1500" dirty="0"/>
          </a:p>
        </p:txBody>
      </p:sp>
      <p:sp>
        <p:nvSpPr>
          <p:cNvPr id="10" name="Text 8"/>
          <p:cNvSpPr/>
          <p:nvPr/>
        </p:nvSpPr>
        <p:spPr>
          <a:xfrm>
            <a:off x="1174750" y="3173512"/>
            <a:ext cx="305656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168"/>
                </a:solidFill>
                <a:latin typeface="IBM Plex Sans" pitchFamily="34" charset="0"/>
                <a:ea typeface="IBM Plex Sans" pitchFamily="34" charset="-122"/>
                <a:cs typeface="IBM Plex Sans" pitchFamily="34" charset="-120"/>
              </a:rPr>
              <a:t>[correo 1]</a:t>
            </a:r>
            <a:endParaRPr lang="en-US" sz="1200" dirty="0"/>
          </a:p>
        </p:txBody>
      </p:sp>
      <p:sp>
        <p:nvSpPr>
          <p:cNvPr id="11" name="Text 9"/>
          <p:cNvSpPr/>
          <p:nvPr/>
        </p:nvSpPr>
        <p:spPr>
          <a:xfrm>
            <a:off x="1174750" y="3437632"/>
            <a:ext cx="2967534" cy="289520"/>
          </a:xfrm>
          <a:prstGeom prst="roundRect">
            <a:avLst>
              <a:gd name="adj" fmla="val 17546"/>
            </a:avLst>
          </a:prstGeom>
          <a:solidFill>
            <a:srgbClr val="E8EBFC"/>
          </a:solidFill>
          <a:ln/>
        </p:spPr>
        <p:txBody>
          <a:bodyPr wrap="square" lIns="74021" tIns="23221" rIns="0" bIns="0" rtlCol="0" anchor="t">
            <a:normAutofit/>
          </a:bodyPr>
          <a:lstStyle/>
          <a:p>
            <a:pPr marL="0" indent="0" algn="l">
              <a:lnSpc>
                <a:spcPts val="1680"/>
              </a:lnSpc>
              <a:buNone/>
            </a:pPr>
            <a:r>
              <a:rPr lang="en-US" sz="1200" dirty="0">
                <a:solidFill>
                  <a:srgbClr val="3346C8"/>
                </a:solidFill>
                <a:latin typeface="IBM Plex Sans" pitchFamily="34" charset="0"/>
                <a:ea typeface="IBM Plex Sans" pitchFamily="34" charset="-122"/>
                <a:cs typeface="IBM Plex Sans" pitchFamily="34" charset="-120"/>
              </a:rPr>
              <a:t>Seleccionar</a:t>
            </a:r>
            <a:endParaRPr lang="en-US" sz="1200" dirty="0"/>
          </a:p>
        </p:txBody>
      </p:sp>
      <p:sp>
        <p:nvSpPr>
          <p:cNvPr id="12" name="Shape 10"/>
          <p:cNvSpPr/>
          <p:nvPr/>
        </p:nvSpPr>
        <p:spPr>
          <a:xfrm>
            <a:off x="4456609" y="2436316"/>
            <a:ext cx="3278783" cy="1446411"/>
          </a:xfrm>
          <a:prstGeom prst="roundRect">
            <a:avLst>
              <a:gd name="adj" fmla="val 5927"/>
            </a:avLst>
          </a:prstGeom>
          <a:solidFill>
            <a:srgbClr val="FFFFFF"/>
          </a:solidFill>
          <a:ln w="6350">
            <a:solidFill>
              <a:srgbClr val="DCE0EA"/>
            </a:solidFill>
            <a:prstDash val="solid"/>
          </a:ln>
        </p:spPr>
        <p:txBody>
          <a:bodyPr/>
          <a:lstStyle/>
          <a:p>
            <a:endParaRPr lang="es-CO"/>
          </a:p>
        </p:txBody>
      </p:sp>
      <p:sp>
        <p:nvSpPr>
          <p:cNvPr id="13" name="Text 11"/>
          <p:cNvSpPr/>
          <p:nvPr/>
        </p:nvSpPr>
        <p:spPr>
          <a:xfrm>
            <a:off x="4612184" y="2591891"/>
            <a:ext cx="305666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5560A"/>
                </a:solidFill>
                <a:latin typeface="JetBrains Mono" pitchFamily="49" charset="0"/>
                <a:ea typeface="JetBrains Mono" pitchFamily="49" charset="-122"/>
                <a:cs typeface="JetBrains Mono" pitchFamily="49" charset="-120"/>
              </a:rPr>
              <a:t>app-tarjeta-usuario</a:t>
            </a:r>
            <a:endParaRPr lang="en-US" sz="1200" dirty="0"/>
          </a:p>
        </p:txBody>
      </p:sp>
      <p:sp>
        <p:nvSpPr>
          <p:cNvPr id="14" name="Text 12"/>
          <p:cNvSpPr/>
          <p:nvPr/>
        </p:nvSpPr>
        <p:spPr>
          <a:xfrm>
            <a:off x="4612184" y="2856012"/>
            <a:ext cx="305666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[Estudiante 2]</a:t>
            </a:r>
            <a:endParaRPr lang="en-US" sz="1500" dirty="0"/>
          </a:p>
        </p:txBody>
      </p:sp>
      <p:sp>
        <p:nvSpPr>
          <p:cNvPr id="15" name="Text 13"/>
          <p:cNvSpPr/>
          <p:nvPr/>
        </p:nvSpPr>
        <p:spPr>
          <a:xfrm>
            <a:off x="4612184" y="3173512"/>
            <a:ext cx="305666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168"/>
                </a:solidFill>
                <a:latin typeface="IBM Plex Sans" pitchFamily="34" charset="0"/>
                <a:ea typeface="IBM Plex Sans" pitchFamily="34" charset="-122"/>
                <a:cs typeface="IBM Plex Sans" pitchFamily="34" charset="-120"/>
              </a:rPr>
              <a:t>[correo 2]</a:t>
            </a:r>
            <a:endParaRPr lang="en-US" sz="1200" dirty="0"/>
          </a:p>
        </p:txBody>
      </p:sp>
      <p:sp>
        <p:nvSpPr>
          <p:cNvPr id="16" name="Text 14"/>
          <p:cNvSpPr/>
          <p:nvPr/>
        </p:nvSpPr>
        <p:spPr>
          <a:xfrm>
            <a:off x="4612184" y="3437632"/>
            <a:ext cx="2967633" cy="289520"/>
          </a:xfrm>
          <a:prstGeom prst="roundRect">
            <a:avLst>
              <a:gd name="adj" fmla="val 17546"/>
            </a:avLst>
          </a:prstGeom>
          <a:solidFill>
            <a:srgbClr val="E8EBFC"/>
          </a:solidFill>
          <a:ln/>
        </p:spPr>
        <p:txBody>
          <a:bodyPr wrap="square" lIns="74021" tIns="23221" rIns="0" bIns="0" rtlCol="0" anchor="t">
            <a:normAutofit/>
          </a:bodyPr>
          <a:lstStyle/>
          <a:p>
            <a:pPr marL="0" indent="0" algn="l">
              <a:lnSpc>
                <a:spcPts val="1680"/>
              </a:lnSpc>
              <a:buNone/>
            </a:pPr>
            <a:r>
              <a:rPr lang="en-US" sz="1200" dirty="0">
                <a:solidFill>
                  <a:srgbClr val="3346C8"/>
                </a:solidFill>
                <a:latin typeface="IBM Plex Sans" pitchFamily="34" charset="0"/>
                <a:ea typeface="IBM Plex Sans" pitchFamily="34" charset="-122"/>
                <a:cs typeface="IBM Plex Sans" pitchFamily="34" charset="-120"/>
              </a:rPr>
              <a:t>Seleccionar</a:t>
            </a:r>
            <a:endParaRPr lang="en-US" sz="1200" dirty="0"/>
          </a:p>
        </p:txBody>
      </p:sp>
      <p:sp>
        <p:nvSpPr>
          <p:cNvPr id="17" name="Shape 15"/>
          <p:cNvSpPr/>
          <p:nvPr/>
        </p:nvSpPr>
        <p:spPr>
          <a:xfrm>
            <a:off x="7894141" y="2436316"/>
            <a:ext cx="3278684" cy="1446411"/>
          </a:xfrm>
          <a:prstGeom prst="roundRect">
            <a:avLst>
              <a:gd name="adj" fmla="val 5927"/>
            </a:avLst>
          </a:prstGeom>
          <a:solidFill>
            <a:srgbClr val="FFFFFF"/>
          </a:solidFill>
          <a:ln w="6350">
            <a:solidFill>
              <a:srgbClr val="DCE0EA"/>
            </a:solidFill>
            <a:prstDash val="solid"/>
          </a:ln>
        </p:spPr>
        <p:txBody>
          <a:bodyPr/>
          <a:lstStyle/>
          <a:p>
            <a:endParaRPr lang="es-CO"/>
          </a:p>
        </p:txBody>
      </p:sp>
      <p:sp>
        <p:nvSpPr>
          <p:cNvPr id="18" name="Text 16"/>
          <p:cNvSpPr/>
          <p:nvPr/>
        </p:nvSpPr>
        <p:spPr>
          <a:xfrm>
            <a:off x="8049716" y="2591891"/>
            <a:ext cx="305656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5560A"/>
                </a:solidFill>
                <a:latin typeface="JetBrains Mono" pitchFamily="49" charset="0"/>
                <a:ea typeface="JetBrains Mono" pitchFamily="49" charset="-122"/>
                <a:cs typeface="JetBrains Mono" pitchFamily="49" charset="-120"/>
              </a:rPr>
              <a:t>app-tarjeta-usuario</a:t>
            </a:r>
            <a:endParaRPr lang="en-US" sz="1200" dirty="0"/>
          </a:p>
        </p:txBody>
      </p:sp>
      <p:sp>
        <p:nvSpPr>
          <p:cNvPr id="19" name="Text 17"/>
          <p:cNvSpPr/>
          <p:nvPr/>
        </p:nvSpPr>
        <p:spPr>
          <a:xfrm>
            <a:off x="8049716" y="2856012"/>
            <a:ext cx="305656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1B2E"/>
                </a:solidFill>
                <a:latin typeface="IBM Plex Sans" pitchFamily="34" charset="0"/>
                <a:ea typeface="IBM Plex Sans" pitchFamily="34" charset="-122"/>
                <a:cs typeface="IBM Plex Sans" pitchFamily="34" charset="-120"/>
              </a:rPr>
              <a:t>[Estudiante 3]</a:t>
            </a:r>
            <a:endParaRPr lang="en-US" sz="1500" dirty="0"/>
          </a:p>
        </p:txBody>
      </p:sp>
      <p:sp>
        <p:nvSpPr>
          <p:cNvPr id="20" name="Text 18"/>
          <p:cNvSpPr/>
          <p:nvPr/>
        </p:nvSpPr>
        <p:spPr>
          <a:xfrm>
            <a:off x="8049716" y="3173512"/>
            <a:ext cx="305656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168"/>
                </a:solidFill>
                <a:latin typeface="IBM Plex Sans" pitchFamily="34" charset="0"/>
                <a:ea typeface="IBM Plex Sans" pitchFamily="34" charset="-122"/>
                <a:cs typeface="IBM Plex Sans" pitchFamily="34" charset="-120"/>
              </a:rPr>
              <a:t>[correo 3]</a:t>
            </a:r>
            <a:endParaRPr lang="en-US" sz="1200" dirty="0"/>
          </a:p>
        </p:txBody>
      </p:sp>
      <p:sp>
        <p:nvSpPr>
          <p:cNvPr id="21" name="Text 19"/>
          <p:cNvSpPr/>
          <p:nvPr/>
        </p:nvSpPr>
        <p:spPr>
          <a:xfrm>
            <a:off x="8049716" y="3437632"/>
            <a:ext cx="2967534" cy="289520"/>
          </a:xfrm>
          <a:prstGeom prst="roundRect">
            <a:avLst>
              <a:gd name="adj" fmla="val 17546"/>
            </a:avLst>
          </a:prstGeom>
          <a:solidFill>
            <a:srgbClr val="E8EBFC"/>
          </a:solidFill>
          <a:ln/>
        </p:spPr>
        <p:txBody>
          <a:bodyPr wrap="square" lIns="74021" tIns="23221" rIns="0" bIns="0" rtlCol="0" anchor="t">
            <a:normAutofit/>
          </a:bodyPr>
          <a:lstStyle/>
          <a:p>
            <a:pPr marL="0" indent="0" algn="l">
              <a:lnSpc>
                <a:spcPts val="1680"/>
              </a:lnSpc>
              <a:buNone/>
            </a:pPr>
            <a:r>
              <a:rPr lang="en-US" sz="1200" dirty="0">
                <a:solidFill>
                  <a:srgbClr val="3346C8"/>
                </a:solidFill>
                <a:latin typeface="IBM Plex Sans" pitchFamily="34" charset="0"/>
                <a:ea typeface="IBM Plex Sans" pitchFamily="34" charset="-122"/>
                <a:cs typeface="IBM Plex Sans" pitchFamily="34" charset="-120"/>
              </a:rPr>
              <a:t>Seleccionar</a:t>
            </a:r>
            <a:endParaRPr lang="en-US" sz="1200" dirty="0"/>
          </a:p>
        </p:txBody>
      </p:sp>
      <p:sp>
        <p:nvSpPr>
          <p:cNvPr id="22" name="Text 20"/>
          <p:cNvSpPr/>
          <p:nvPr/>
        </p:nvSpPr>
        <p:spPr>
          <a:xfrm>
            <a:off x="812800" y="4343102"/>
            <a:ext cx="5207000" cy="434280"/>
          </a:xfrm>
          <a:prstGeom prst="roundRect">
            <a:avLst>
              <a:gd name="adj" fmla="val 17546"/>
            </a:avLst>
          </a:prstGeom>
          <a:solidFill>
            <a:srgbClr val="E8EBFC"/>
          </a:solidFill>
          <a:ln/>
        </p:spPr>
        <p:txBody>
          <a:bodyPr wrap="square" lIns="117382" tIns="79282" rIns="0" bIns="53882" rtlCol="0" anchor="t">
            <a:normAutofit/>
          </a:bodyPr>
          <a:lstStyle/>
          <a:p>
            <a:pPr marL="0" indent="0" algn="l">
              <a:lnSpc>
                <a:spcPts val="1820"/>
              </a:lnSpc>
              <a:buNone/>
            </a:pPr>
            <a:r>
              <a:rPr lang="en-US" sz="1300" dirty="0">
                <a:solidFill>
                  <a:srgbClr val="3346C8"/>
                </a:solidFill>
                <a:latin typeface="JetBrains Mono" pitchFamily="49" charset="0"/>
                <a:ea typeface="JetBrains Mono" pitchFamily="49" charset="-122"/>
                <a:cs typeface="JetBrains Mono" pitchFamily="49" charset="-120"/>
              </a:rPr>
              <a:t>[usuario] → el dato BAJA del padre al hijo</a:t>
            </a:r>
            <a:endParaRPr lang="en-US" sz="1300" dirty="0"/>
          </a:p>
        </p:txBody>
      </p:sp>
      <p:sp>
        <p:nvSpPr>
          <p:cNvPr id="23" name="Text 21"/>
          <p:cNvSpPr/>
          <p:nvPr/>
        </p:nvSpPr>
        <p:spPr>
          <a:xfrm>
            <a:off x="6172200" y="4343102"/>
            <a:ext cx="5207000" cy="434280"/>
          </a:xfrm>
          <a:prstGeom prst="roundRect">
            <a:avLst>
              <a:gd name="adj" fmla="val 17546"/>
            </a:avLst>
          </a:prstGeom>
          <a:solidFill>
            <a:srgbClr val="FCF0DD"/>
          </a:solidFill>
          <a:ln/>
        </p:spPr>
        <p:txBody>
          <a:bodyPr wrap="square" lIns="117382" tIns="79282" rIns="0" bIns="53882" rtlCol="0" anchor="t">
            <a:normAutofit/>
          </a:bodyPr>
          <a:lstStyle/>
          <a:p>
            <a:pPr marL="0" indent="0" algn="l">
              <a:lnSpc>
                <a:spcPts val="1820"/>
              </a:lnSpc>
              <a:buNone/>
            </a:pPr>
            <a:r>
              <a:rPr lang="en-US" sz="1300" dirty="0">
                <a:solidFill>
                  <a:srgbClr val="A5560A"/>
                </a:solidFill>
                <a:latin typeface="JetBrains Mono" pitchFamily="49" charset="0"/>
                <a:ea typeface="JetBrains Mono" pitchFamily="49" charset="-122"/>
                <a:cs typeface="JetBrains Mono" pitchFamily="49" charset="-120"/>
              </a:rPr>
              <a:t>(seleccionar) → el evento SUBE al padre</a:t>
            </a:r>
            <a:endParaRPr lang="en-US" sz="1300" dirty="0"/>
          </a:p>
        </p:txBody>
      </p:sp>
      <p:sp>
        <p:nvSpPr>
          <p:cNvPr id="24" name="Text 2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04 Composición</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04 · COMPOSICIÓN</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Tres pasos para usar un componente en otro</a:t>
            </a:r>
            <a:endParaRPr lang="en-US" sz="3200" dirty="0"/>
          </a:p>
        </p:txBody>
      </p:sp>
      <p:sp>
        <p:nvSpPr>
          <p:cNvPr id="4" name="Shape 2"/>
          <p:cNvSpPr/>
          <p:nvPr/>
        </p:nvSpPr>
        <p:spPr>
          <a:xfrm>
            <a:off x="815975" y="1831876"/>
            <a:ext cx="10560050" cy="3130352"/>
          </a:xfrm>
          <a:prstGeom prst="roundRect">
            <a:avLst>
              <a:gd name="adj" fmla="val 3144"/>
            </a:avLst>
          </a:prstGeom>
          <a:solidFill>
            <a:srgbClr val="FFFFFF"/>
          </a:solidFill>
          <a:ln w="6350">
            <a:solidFill>
              <a:srgbClr val="DCE0EA"/>
            </a:solidFill>
            <a:prstDash val="solid"/>
          </a:ln>
        </p:spPr>
        <p:txBody>
          <a:bodyPr/>
          <a:lstStyle/>
          <a:p>
            <a:endParaRPr lang="es-CO"/>
          </a:p>
        </p:txBody>
      </p:sp>
      <p:sp>
        <p:nvSpPr>
          <p:cNvPr id="5" name="Shape 3"/>
          <p:cNvSpPr/>
          <p:nvPr/>
        </p:nvSpPr>
        <p:spPr>
          <a:xfrm>
            <a:off x="819150" y="2780506"/>
            <a:ext cx="10553700" cy="0"/>
          </a:xfrm>
          <a:prstGeom prst="line">
            <a:avLst/>
          </a:prstGeom>
          <a:noFill/>
          <a:ln w="6350">
            <a:solidFill>
              <a:srgbClr val="DCE0EA"/>
            </a:solidFill>
            <a:prstDash val="solid"/>
          </a:ln>
        </p:spPr>
        <p:txBody>
          <a:bodyPr/>
          <a:lstStyle/>
          <a:p>
            <a:endParaRPr lang="es-CO"/>
          </a:p>
        </p:txBody>
      </p:sp>
      <p:sp>
        <p:nvSpPr>
          <p:cNvPr id="6" name="Text 4"/>
          <p:cNvSpPr/>
          <p:nvPr/>
        </p:nvSpPr>
        <p:spPr>
          <a:xfrm>
            <a:off x="1022350" y="2057301"/>
            <a:ext cx="558800"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3346C8"/>
                </a:solidFill>
                <a:latin typeface="Bricolage Grotesque" pitchFamily="34" charset="0"/>
                <a:ea typeface="Bricolage Grotesque" pitchFamily="34" charset="-122"/>
                <a:cs typeface="Bricolage Grotesque" pitchFamily="34" charset="-120"/>
              </a:rPr>
              <a:t>1</a:t>
            </a:r>
            <a:endParaRPr lang="en-US" sz="2800" dirty="0"/>
          </a:p>
        </p:txBody>
      </p:sp>
      <p:sp>
        <p:nvSpPr>
          <p:cNvPr id="7" name="Text 5"/>
          <p:cNvSpPr/>
          <p:nvPr/>
        </p:nvSpPr>
        <p:spPr>
          <a:xfrm>
            <a:off x="1682750" y="2038251"/>
            <a:ext cx="366268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61B2E"/>
                </a:solidFill>
                <a:latin typeface="IBM Plex Sans" pitchFamily="34" charset="0"/>
                <a:ea typeface="IBM Plex Sans" pitchFamily="34" charset="-122"/>
                <a:cs typeface="IBM Plex Sans" pitchFamily="34" charset="-120"/>
              </a:rPr>
              <a:t>El hijo declara qué recibe</a:t>
            </a:r>
            <a:endParaRPr lang="en-US" sz="1600" dirty="0"/>
          </a:p>
        </p:txBody>
      </p:sp>
      <p:sp>
        <p:nvSpPr>
          <p:cNvPr id="8" name="Text 6"/>
          <p:cNvSpPr/>
          <p:nvPr/>
        </p:nvSpPr>
        <p:spPr>
          <a:xfrm>
            <a:off x="1682750" y="2360811"/>
            <a:ext cx="36626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JetBrains Mono" pitchFamily="49" charset="0"/>
                <a:ea typeface="JetBrains Mono" pitchFamily="49" charset="-122"/>
                <a:cs typeface="JetBrains Mono" pitchFamily="49" charset="-120"/>
              </a:rPr>
              <a:t>tarjeta-usuario.component.ts</a:t>
            </a:r>
            <a:endParaRPr lang="en-US" sz="1200" dirty="0"/>
          </a:p>
        </p:txBody>
      </p:sp>
      <p:sp>
        <p:nvSpPr>
          <p:cNvPr id="9" name="Text 7"/>
          <p:cNvSpPr/>
          <p:nvPr/>
        </p:nvSpPr>
        <p:spPr>
          <a:xfrm>
            <a:off x="5391150" y="2097881"/>
            <a:ext cx="5778500" cy="416520"/>
          </a:xfrm>
          <a:prstGeom prst="roundRect">
            <a:avLst>
              <a:gd name="adj" fmla="val 15245"/>
            </a:avLst>
          </a:prstGeom>
          <a:solidFill>
            <a:srgbClr val="EEF0F6"/>
          </a:solidFill>
          <a:ln/>
        </p:spPr>
        <p:txBody>
          <a:bodyPr wrap="square" lIns="108401" tIns="83001" rIns="0" bIns="57601"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usuario = input.required&lt;Usuario&gt;();</a:t>
            </a:r>
            <a:endParaRPr lang="en-US" sz="1200" dirty="0"/>
          </a:p>
        </p:txBody>
      </p:sp>
      <p:sp>
        <p:nvSpPr>
          <p:cNvPr id="10" name="Shape 8"/>
          <p:cNvSpPr/>
          <p:nvPr/>
        </p:nvSpPr>
        <p:spPr>
          <a:xfrm>
            <a:off x="819150" y="3729137"/>
            <a:ext cx="10553700" cy="0"/>
          </a:xfrm>
          <a:prstGeom prst="line">
            <a:avLst/>
          </a:prstGeom>
          <a:noFill/>
          <a:ln w="6350">
            <a:solidFill>
              <a:srgbClr val="DCE0EA"/>
            </a:solidFill>
            <a:prstDash val="solid"/>
          </a:ln>
        </p:spPr>
        <p:txBody>
          <a:bodyPr/>
          <a:lstStyle/>
          <a:p>
            <a:endParaRPr lang="es-CO"/>
          </a:p>
        </p:txBody>
      </p:sp>
      <p:sp>
        <p:nvSpPr>
          <p:cNvPr id="11" name="Text 9"/>
          <p:cNvSpPr/>
          <p:nvPr/>
        </p:nvSpPr>
        <p:spPr>
          <a:xfrm>
            <a:off x="1022350" y="3005931"/>
            <a:ext cx="558800"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3346C8"/>
                </a:solidFill>
                <a:latin typeface="Bricolage Grotesque" pitchFamily="34" charset="0"/>
                <a:ea typeface="Bricolage Grotesque" pitchFamily="34" charset="-122"/>
                <a:cs typeface="Bricolage Grotesque" pitchFamily="34" charset="-120"/>
              </a:rPr>
              <a:t>2</a:t>
            </a:r>
            <a:endParaRPr lang="en-US" sz="2800" dirty="0"/>
          </a:p>
        </p:txBody>
      </p:sp>
      <p:sp>
        <p:nvSpPr>
          <p:cNvPr id="12" name="Text 10"/>
          <p:cNvSpPr/>
          <p:nvPr/>
        </p:nvSpPr>
        <p:spPr>
          <a:xfrm>
            <a:off x="1682750" y="2986881"/>
            <a:ext cx="366268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61B2E"/>
                </a:solidFill>
                <a:latin typeface="IBM Plex Sans" pitchFamily="34" charset="0"/>
                <a:ea typeface="IBM Plex Sans" pitchFamily="34" charset="-122"/>
                <a:cs typeface="IBM Plex Sans" pitchFamily="34" charset="-120"/>
              </a:rPr>
              <a:t>El padre lo importa</a:t>
            </a:r>
            <a:endParaRPr lang="en-US" sz="1600" dirty="0"/>
          </a:p>
        </p:txBody>
      </p:sp>
      <p:sp>
        <p:nvSpPr>
          <p:cNvPr id="13" name="Text 11"/>
          <p:cNvSpPr/>
          <p:nvPr/>
        </p:nvSpPr>
        <p:spPr>
          <a:xfrm>
            <a:off x="1682750" y="3309441"/>
            <a:ext cx="36626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JetBrains Mono" pitchFamily="49" charset="0"/>
                <a:ea typeface="JetBrains Mono" pitchFamily="49" charset="-122"/>
                <a:cs typeface="JetBrains Mono" pitchFamily="49" charset="-120"/>
              </a:rPr>
              <a:t>lista-tarjetas.component.ts</a:t>
            </a:r>
            <a:endParaRPr lang="en-US" sz="1200" dirty="0"/>
          </a:p>
        </p:txBody>
      </p:sp>
      <p:sp>
        <p:nvSpPr>
          <p:cNvPr id="14" name="Text 12"/>
          <p:cNvSpPr/>
          <p:nvPr/>
        </p:nvSpPr>
        <p:spPr>
          <a:xfrm>
            <a:off x="5391150" y="3046512"/>
            <a:ext cx="5778500" cy="416520"/>
          </a:xfrm>
          <a:prstGeom prst="roundRect">
            <a:avLst>
              <a:gd name="adj" fmla="val 15245"/>
            </a:avLst>
          </a:prstGeom>
          <a:solidFill>
            <a:srgbClr val="EEF0F6"/>
          </a:solidFill>
          <a:ln/>
        </p:spPr>
        <p:txBody>
          <a:bodyPr wrap="square" lIns="108401" tIns="83001" rIns="0" bIns="57601"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imports: [TarjetaUsuarioComponent]</a:t>
            </a:r>
            <a:endParaRPr lang="en-US" sz="1200" dirty="0"/>
          </a:p>
        </p:txBody>
      </p:sp>
      <p:sp>
        <p:nvSpPr>
          <p:cNvPr id="15" name="Text 13"/>
          <p:cNvSpPr/>
          <p:nvPr/>
        </p:nvSpPr>
        <p:spPr>
          <a:xfrm>
            <a:off x="1022350" y="4096742"/>
            <a:ext cx="558800"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3346C8"/>
                </a:solidFill>
                <a:latin typeface="Bricolage Grotesque" pitchFamily="34" charset="0"/>
                <a:ea typeface="Bricolage Grotesque" pitchFamily="34" charset="-122"/>
                <a:cs typeface="Bricolage Grotesque" pitchFamily="34" charset="-120"/>
              </a:rPr>
              <a:t>3</a:t>
            </a:r>
            <a:endParaRPr lang="en-US" sz="2800" dirty="0"/>
          </a:p>
        </p:txBody>
      </p:sp>
      <p:sp>
        <p:nvSpPr>
          <p:cNvPr id="16" name="Text 14"/>
          <p:cNvSpPr/>
          <p:nvPr/>
        </p:nvSpPr>
        <p:spPr>
          <a:xfrm>
            <a:off x="1682750" y="3935512"/>
            <a:ext cx="3662680" cy="59432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61B2E"/>
                </a:solidFill>
                <a:latin typeface="IBM Plex Sans" pitchFamily="34" charset="0"/>
                <a:ea typeface="IBM Plex Sans" pitchFamily="34" charset="-122"/>
                <a:cs typeface="IBM Plex Sans" pitchFamily="34" charset="-120"/>
              </a:rPr>
              <a:t>El padre usa el selector y le pasa el dato</a:t>
            </a:r>
            <a:endParaRPr lang="en-US" sz="1600" dirty="0"/>
          </a:p>
        </p:txBody>
      </p:sp>
      <p:sp>
        <p:nvSpPr>
          <p:cNvPr id="17" name="Text 15"/>
          <p:cNvSpPr/>
          <p:nvPr/>
        </p:nvSpPr>
        <p:spPr>
          <a:xfrm>
            <a:off x="1682750" y="4542532"/>
            <a:ext cx="36626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JetBrains Mono" pitchFamily="49" charset="0"/>
                <a:ea typeface="JetBrains Mono" pitchFamily="49" charset="-122"/>
                <a:cs typeface="JetBrains Mono" pitchFamily="49" charset="-120"/>
              </a:rPr>
              <a:t>template del padre</a:t>
            </a:r>
            <a:endParaRPr lang="en-US" sz="1200" dirty="0"/>
          </a:p>
        </p:txBody>
      </p:sp>
      <p:sp>
        <p:nvSpPr>
          <p:cNvPr id="18" name="Text 16"/>
          <p:cNvSpPr/>
          <p:nvPr/>
        </p:nvSpPr>
        <p:spPr>
          <a:xfrm>
            <a:off x="5391150" y="4137422"/>
            <a:ext cx="5778500" cy="416520"/>
          </a:xfrm>
          <a:prstGeom prst="roundRect">
            <a:avLst>
              <a:gd name="adj" fmla="val 15245"/>
            </a:avLst>
          </a:prstGeom>
          <a:solidFill>
            <a:srgbClr val="EEF0F6"/>
          </a:solidFill>
          <a:ln/>
        </p:spPr>
        <p:txBody>
          <a:bodyPr wrap="square" lIns="108401" tIns="83001" rIns="0" bIns="57601" rtlCol="0" anchor="t">
            <a:normAutofit/>
          </a:bodyPr>
          <a:lstStyle/>
          <a:p>
            <a:pPr marL="0" indent="0" algn="l">
              <a:lnSpc>
                <a:spcPts val="1680"/>
              </a:lnSpc>
              <a:buNone/>
            </a:pPr>
            <a:r>
              <a:rPr lang="en-US" sz="1200" dirty="0">
                <a:solidFill>
                  <a:srgbClr val="161B2E"/>
                </a:solidFill>
                <a:latin typeface="JetBrains Mono" pitchFamily="49" charset="0"/>
                <a:ea typeface="JetBrains Mono" pitchFamily="49" charset="-122"/>
                <a:cs typeface="JetBrains Mono" pitchFamily="49" charset="-120"/>
              </a:rPr>
              <a:t>&lt;app-tarjeta-usuario [usuario]="u" /&gt;</a:t>
            </a:r>
            <a:endParaRPr lang="en-US" sz="1200" dirty="0"/>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04 Composición</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04 · COMPOSICIÓN · EL HIJO</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El hijo: tarjeta-usuario</a:t>
            </a:r>
            <a:endParaRPr lang="en-US" sz="3200" dirty="0"/>
          </a:p>
        </p:txBody>
      </p:sp>
      <p:sp>
        <p:nvSpPr>
          <p:cNvPr id="4" name="Shape 2"/>
          <p:cNvSpPr/>
          <p:nvPr/>
        </p:nvSpPr>
        <p:spPr>
          <a:xfrm>
            <a:off x="812800" y="1828701"/>
            <a:ext cx="5156200" cy="2463602"/>
          </a:xfrm>
          <a:prstGeom prst="roundRect">
            <a:avLst>
              <a:gd name="adj" fmla="val 4124"/>
            </a:avLst>
          </a:prstGeom>
          <a:solidFill>
            <a:srgbClr val="12162B"/>
          </a:solidFill>
          <a:ln/>
        </p:spPr>
        <p:txBody>
          <a:bodyPr/>
          <a:lstStyle/>
          <a:p>
            <a:endParaRPr lang="es-CO"/>
          </a:p>
        </p:txBody>
      </p:sp>
      <p:sp>
        <p:nvSpPr>
          <p:cNvPr id="5" name="Text 3"/>
          <p:cNvSpPr/>
          <p:nvPr/>
        </p:nvSpPr>
        <p:spPr>
          <a:xfrm>
            <a:off x="1016000" y="203190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tarjeta-usuario.component.ts</a:t>
            </a:r>
            <a:endParaRPr lang="en-US" sz="1200" dirty="0"/>
          </a:p>
        </p:txBody>
      </p:sp>
      <p:sp>
        <p:nvSpPr>
          <p:cNvPr id="6" name="Text 4"/>
          <p:cNvSpPr/>
          <p:nvPr/>
        </p:nvSpPr>
        <p:spPr>
          <a:xfrm>
            <a:off x="1016000" y="2321421"/>
            <a:ext cx="4892294" cy="1793081"/>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FF9FB2"/>
                </a:solidFill>
                <a:latin typeface="JetBrains Mono" pitchFamily="49" charset="0"/>
                <a:ea typeface="JetBrains Mono" pitchFamily="49" charset="-122"/>
                <a:cs typeface="JetBrains Mono" pitchFamily="49" charset="-120"/>
              </a:rPr>
              <a:t>@Component</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selector: </a:t>
            </a:r>
            <a:r>
              <a:rPr lang="en-US" sz="1200" dirty="0">
                <a:solidFill>
                  <a:srgbClr val="A8E3A1"/>
                </a:solidFill>
                <a:latin typeface="JetBrains Mono" pitchFamily="49" charset="0"/>
                <a:ea typeface="JetBrains Mono" pitchFamily="49" charset="-122"/>
                <a:cs typeface="JetBrains Mono" pitchFamily="49" charset="-120"/>
              </a:rPr>
              <a:t>'app-tarjeta-usuario'</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templateUrl: </a:t>
            </a:r>
            <a:r>
              <a:rPr lang="en-US" sz="1200" dirty="0">
                <a:solidFill>
                  <a:srgbClr val="A8E3A1"/>
                </a:solidFill>
                <a:latin typeface="JetBrains Mono" pitchFamily="49" charset="0"/>
                <a:ea typeface="JetBrains Mono" pitchFamily="49" charset="-122"/>
                <a:cs typeface="JetBrains Mono" pitchFamily="49" charset="-120"/>
              </a:rPr>
              <a:t>'./tarjeta-usuario.component.html'</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740"/>
              </a:lnSpc>
              <a:buNone/>
            </a:pPr>
            <a:r>
              <a:rPr lang="en-US" sz="1200" dirty="0">
                <a:solidFill>
                  <a:srgbClr val="C9A6FF"/>
                </a:solidFill>
                <a:latin typeface="JetBrains Mono" pitchFamily="49" charset="0"/>
                <a:ea typeface="JetBrains Mono" pitchFamily="49" charset="-122"/>
                <a:cs typeface="JetBrains Mono" pitchFamily="49" charset="-120"/>
              </a:rPr>
              <a:t>export class</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TarjetaUsuarioComponent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usuario = input.required&lt;Usuario&gt;();  </a:t>
            </a:r>
            <a:r>
              <a:rPr lang="en-US" sz="1200" dirty="0">
                <a:solidFill>
                  <a:srgbClr val="F2B766"/>
                </a:solidFill>
                <a:latin typeface="JetBrains Mono" pitchFamily="49" charset="0"/>
                <a:ea typeface="JetBrains Mono" pitchFamily="49" charset="-122"/>
                <a:cs typeface="JetBrains Mono" pitchFamily="49" charset="-120"/>
              </a:rPr>
              <a:t>// baja</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seleccionar = output&lt;Usuario&gt;();  </a:t>
            </a:r>
            <a:r>
              <a:rPr lang="en-US" sz="1200" dirty="0">
                <a:solidFill>
                  <a:srgbClr val="F2B766"/>
                </a:solidFill>
                <a:latin typeface="JetBrains Mono" pitchFamily="49" charset="0"/>
                <a:ea typeface="JetBrains Mono" pitchFamily="49" charset="-122"/>
                <a:cs typeface="JetBrains Mono" pitchFamily="49" charset="-120"/>
              </a:rPr>
              <a:t>// sube</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7" name="Shape 5"/>
          <p:cNvSpPr/>
          <p:nvPr/>
        </p:nvSpPr>
        <p:spPr>
          <a:xfrm>
            <a:off x="6223000" y="1828701"/>
            <a:ext cx="5156200" cy="2463602"/>
          </a:xfrm>
          <a:prstGeom prst="roundRect">
            <a:avLst>
              <a:gd name="adj" fmla="val 4124"/>
            </a:avLst>
          </a:prstGeom>
          <a:solidFill>
            <a:srgbClr val="12162B"/>
          </a:solidFill>
          <a:ln/>
        </p:spPr>
        <p:txBody>
          <a:bodyPr/>
          <a:lstStyle/>
          <a:p>
            <a:endParaRPr lang="es-CO"/>
          </a:p>
        </p:txBody>
      </p:sp>
      <p:sp>
        <p:nvSpPr>
          <p:cNvPr id="8" name="Text 6"/>
          <p:cNvSpPr/>
          <p:nvPr/>
        </p:nvSpPr>
        <p:spPr>
          <a:xfrm>
            <a:off x="6426200" y="203190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tarjeta-usuario.component.html</a:t>
            </a:r>
            <a:endParaRPr lang="en-US" sz="1200" dirty="0"/>
          </a:p>
        </p:txBody>
      </p:sp>
      <p:sp>
        <p:nvSpPr>
          <p:cNvPr id="9" name="Text 7"/>
          <p:cNvSpPr/>
          <p:nvPr/>
        </p:nvSpPr>
        <p:spPr>
          <a:xfrm>
            <a:off x="6426200" y="2321421"/>
            <a:ext cx="4892294" cy="1793081"/>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&lt;article class=</a:t>
            </a:r>
            <a:r>
              <a:rPr lang="en-US" sz="1200" dirty="0">
                <a:solidFill>
                  <a:srgbClr val="A8E3A1"/>
                </a:solidFill>
                <a:latin typeface="JetBrains Mono" pitchFamily="49" charset="0"/>
                <a:ea typeface="JetBrains Mono" pitchFamily="49" charset="-122"/>
                <a:cs typeface="JetBrains Mono" pitchFamily="49" charset="-120"/>
              </a:rPr>
              <a:t>"tarjeta"</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&lt;h3&gt;{{ </a:t>
            </a:r>
            <a:r>
              <a:rPr lang="en-US" sz="1200" dirty="0">
                <a:solidFill>
                  <a:srgbClr val="FFD38A"/>
                </a:solidFill>
                <a:latin typeface="JetBrains Mono" pitchFamily="49" charset="0"/>
                <a:ea typeface="JetBrains Mono" pitchFamily="49" charset="-122"/>
                <a:cs typeface="JetBrains Mono" pitchFamily="49" charset="-120"/>
              </a:rPr>
              <a:t>usuario()</a:t>
            </a:r>
            <a:r>
              <a:rPr lang="en-US" sz="1200" dirty="0">
                <a:solidFill>
                  <a:srgbClr val="E3E6F3"/>
                </a:solidFill>
                <a:latin typeface="JetBrains Mono" pitchFamily="49" charset="0"/>
                <a:ea typeface="JetBrains Mono" pitchFamily="49" charset="-122"/>
                <a:cs typeface="JetBrains Mono" pitchFamily="49" charset="-120"/>
              </a:rPr>
              <a:t>.nombre }}&lt;/h3&gt;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&lt;p&gt;{{ </a:t>
            </a:r>
            <a:r>
              <a:rPr lang="en-US" sz="1200" dirty="0">
                <a:solidFill>
                  <a:srgbClr val="FFD38A"/>
                </a:solidFill>
                <a:latin typeface="JetBrains Mono" pitchFamily="49" charset="0"/>
                <a:ea typeface="JetBrains Mono" pitchFamily="49" charset="-122"/>
                <a:cs typeface="JetBrains Mono" pitchFamily="49" charset="-120"/>
              </a:rPr>
              <a:t>usuario()</a:t>
            </a:r>
            <a:r>
              <a:rPr lang="en-US" sz="1200" dirty="0">
                <a:solidFill>
                  <a:srgbClr val="E3E6F3"/>
                </a:solidFill>
                <a:latin typeface="JetBrains Mono" pitchFamily="49" charset="0"/>
                <a:ea typeface="JetBrains Mono" pitchFamily="49" charset="-122"/>
                <a:cs typeface="JetBrains Mono" pitchFamily="49" charset="-120"/>
              </a:rPr>
              <a:t>.correo }}&lt;/p&gt;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&lt;button type=</a:t>
            </a:r>
            <a:r>
              <a:rPr lang="en-US" sz="1200" dirty="0">
                <a:solidFill>
                  <a:srgbClr val="A8E3A1"/>
                </a:solidFill>
                <a:latin typeface="JetBrains Mono" pitchFamily="49" charset="0"/>
                <a:ea typeface="JetBrains Mono" pitchFamily="49" charset="-122"/>
                <a:cs typeface="JetBrains Mono" pitchFamily="49" charset="-120"/>
              </a:rPr>
              <a:t>"button"</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(click)=</a:t>
            </a:r>
            <a:r>
              <a:rPr lang="en-US" sz="1200" dirty="0">
                <a:solidFill>
                  <a:srgbClr val="A8E3A1"/>
                </a:solidFill>
                <a:latin typeface="JetBrains Mono" pitchFamily="49" charset="0"/>
                <a:ea typeface="JetBrains Mono" pitchFamily="49" charset="-122"/>
                <a:cs typeface="JetBrains Mono" pitchFamily="49" charset="-120"/>
              </a:rPr>
              <a:t>"</a:t>
            </a:r>
            <a:r>
              <a:rPr lang="en-US" sz="1200" dirty="0">
                <a:solidFill>
                  <a:srgbClr val="F2B766"/>
                </a:solidFill>
                <a:latin typeface="JetBrains Mono" pitchFamily="49" charset="0"/>
                <a:ea typeface="JetBrains Mono" pitchFamily="49" charset="-122"/>
                <a:cs typeface="JetBrains Mono" pitchFamily="49" charset="-120"/>
              </a:rPr>
              <a:t>seleccionar.emit</a:t>
            </a:r>
            <a:r>
              <a:rPr lang="en-US" sz="1200" dirty="0">
                <a:solidFill>
                  <a:srgbClr val="A8E3A1"/>
                </a:solidFill>
                <a:latin typeface="JetBrains Mono" pitchFamily="49" charset="0"/>
                <a:ea typeface="JetBrains Mono" pitchFamily="49" charset="-122"/>
                <a:cs typeface="JetBrains Mono" pitchFamily="49" charset="-120"/>
              </a:rPr>
              <a:t>(usuario())"</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Seleccionar</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  &lt;/button&gt;</a:t>
            </a:r>
            <a:endParaRPr lang="en-US" sz="1200" dirty="0"/>
          </a:p>
          <a:p>
            <a:pPr marL="0" indent="0" algn="l">
              <a:lnSpc>
                <a:spcPts val="1740"/>
              </a:lnSpc>
              <a:buNone/>
            </a:pPr>
            <a:r>
              <a:rPr lang="en-US" sz="1200" dirty="0">
                <a:solidFill>
                  <a:srgbClr val="E3E6F3"/>
                </a:solidFill>
                <a:latin typeface="JetBrains Mono" pitchFamily="49" charset="0"/>
                <a:ea typeface="JetBrains Mono" pitchFamily="49" charset="-122"/>
                <a:cs typeface="JetBrains Mono" pitchFamily="49" charset="-120"/>
              </a:rPr>
              <a:t>&lt;/article&gt;</a:t>
            </a:r>
            <a:endParaRPr lang="en-US" sz="1200" dirty="0"/>
          </a:p>
        </p:txBody>
      </p:sp>
      <p:sp>
        <p:nvSpPr>
          <p:cNvPr id="10" name="Text 8"/>
          <p:cNvSpPr/>
          <p:nvPr/>
        </p:nvSpPr>
        <p:spPr>
          <a:xfrm>
            <a:off x="812800" y="4546302"/>
            <a:ext cx="5207000" cy="477441"/>
          </a:xfrm>
          <a:prstGeom prst="roundRect">
            <a:avLst>
              <a:gd name="adj" fmla="val 15960"/>
            </a:avLst>
          </a:prstGeom>
          <a:solidFill>
            <a:srgbClr val="E8EBFC"/>
          </a:solidFill>
          <a:ln/>
        </p:spPr>
        <p:txBody>
          <a:bodyPr wrap="square" lIns="130082" tIns="91982" rIns="0" bIns="66582" rtlCol="0" anchor="t">
            <a:normAutofit/>
          </a:bodyPr>
          <a:lstStyle/>
          <a:p>
            <a:pPr marL="0" indent="0" algn="l">
              <a:lnSpc>
                <a:spcPts val="1960"/>
              </a:lnSpc>
              <a:buNone/>
            </a:pPr>
            <a:r>
              <a:rPr lang="en-US" sz="1400" b="1" dirty="0">
                <a:solidFill>
                  <a:srgbClr val="3346C8"/>
                </a:solidFill>
                <a:latin typeface="IBM Plex Sans" pitchFamily="34" charset="0"/>
                <a:ea typeface="IBM Plex Sans" pitchFamily="34" charset="-122"/>
                <a:cs typeface="IBM Plex Sans" pitchFamily="34" charset="-120"/>
              </a:rPr>
              <a:t>usuario()</a:t>
            </a:r>
            <a:r>
              <a:rPr lang="en-US" sz="1400" dirty="0">
                <a:solidFill>
                  <a:srgbClr val="161B2E"/>
                </a:solidFill>
                <a:latin typeface="IBM Plex Sans" pitchFamily="34" charset="0"/>
                <a:ea typeface="IBM Plex Sans" pitchFamily="34" charset="-122"/>
                <a:cs typeface="IBM Plex Sans" pitchFamily="34" charset="-120"/>
              </a:rPr>
              <a:t> lee el dato que mandó el padre.</a:t>
            </a:r>
            <a:endParaRPr lang="en-US" sz="1400" dirty="0"/>
          </a:p>
        </p:txBody>
      </p:sp>
      <p:sp>
        <p:nvSpPr>
          <p:cNvPr id="11" name="Text 9"/>
          <p:cNvSpPr/>
          <p:nvPr/>
        </p:nvSpPr>
        <p:spPr>
          <a:xfrm>
            <a:off x="6172200" y="4546302"/>
            <a:ext cx="5207000" cy="477441"/>
          </a:xfrm>
          <a:prstGeom prst="roundRect">
            <a:avLst>
              <a:gd name="adj" fmla="val 15960"/>
            </a:avLst>
          </a:prstGeom>
          <a:solidFill>
            <a:srgbClr val="FCF0DD"/>
          </a:solidFill>
          <a:ln/>
        </p:spPr>
        <p:txBody>
          <a:bodyPr wrap="square" lIns="130082" tIns="91982" rIns="0" bIns="66582" rtlCol="0" anchor="t">
            <a:normAutofit/>
          </a:bodyPr>
          <a:lstStyle/>
          <a:p>
            <a:pPr marL="0" indent="0" algn="l">
              <a:lnSpc>
                <a:spcPts val="1960"/>
              </a:lnSpc>
              <a:buNone/>
            </a:pPr>
            <a:r>
              <a:rPr lang="en-US" sz="1400" b="1" dirty="0">
                <a:solidFill>
                  <a:srgbClr val="A5560A"/>
                </a:solidFill>
                <a:latin typeface="IBM Plex Sans" pitchFamily="34" charset="0"/>
                <a:ea typeface="IBM Plex Sans" pitchFamily="34" charset="-122"/>
                <a:cs typeface="IBM Plex Sans" pitchFamily="34" charset="-120"/>
              </a:rPr>
              <a:t>seleccionar.emit(…)</a:t>
            </a:r>
            <a:r>
              <a:rPr lang="en-US" sz="1400" dirty="0">
                <a:solidFill>
                  <a:srgbClr val="161B2E"/>
                </a:solidFill>
                <a:latin typeface="IBM Plex Sans" pitchFamily="34" charset="0"/>
                <a:ea typeface="IBM Plex Sans" pitchFamily="34" charset="-122"/>
                <a:cs typeface="IBM Plex Sans" pitchFamily="34" charset="-120"/>
              </a:rPr>
              <a:t> avisa al padre con ese usuario.</a:t>
            </a:r>
            <a:endParaRPr lang="en-US" sz="14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04 Composición</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3346C8"/>
                </a:solidFill>
                <a:latin typeface="JetBrains Mono" pitchFamily="49" charset="0"/>
                <a:ea typeface="JetBrains Mono" pitchFamily="49" charset="-122"/>
                <a:cs typeface="JetBrains Mono" pitchFamily="49" charset="-120"/>
              </a:rPr>
              <a:t>04 · COMPOSICIÓN · EL PADRE</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El padre: lista-tarjetas</a:t>
            </a:r>
            <a:endParaRPr lang="en-US" sz="3200" dirty="0"/>
          </a:p>
        </p:txBody>
      </p:sp>
      <p:sp>
        <p:nvSpPr>
          <p:cNvPr id="4" name="Shape 2"/>
          <p:cNvSpPr/>
          <p:nvPr/>
        </p:nvSpPr>
        <p:spPr>
          <a:xfrm>
            <a:off x="812800" y="1828701"/>
            <a:ext cx="5487591" cy="3682405"/>
          </a:xfrm>
          <a:prstGeom prst="roundRect">
            <a:avLst>
              <a:gd name="adj" fmla="val 2759"/>
            </a:avLst>
          </a:prstGeom>
          <a:solidFill>
            <a:srgbClr val="12162B"/>
          </a:solidFill>
          <a:ln/>
        </p:spPr>
        <p:txBody>
          <a:bodyPr/>
          <a:lstStyle/>
          <a:p>
            <a:endParaRPr lang="es-CO"/>
          </a:p>
        </p:txBody>
      </p:sp>
      <p:sp>
        <p:nvSpPr>
          <p:cNvPr id="5" name="Text 3"/>
          <p:cNvSpPr/>
          <p:nvPr/>
        </p:nvSpPr>
        <p:spPr>
          <a:xfrm>
            <a:off x="1016000" y="2031901"/>
            <a:ext cx="523362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lista-tarjetas.component.ts</a:t>
            </a:r>
            <a:endParaRPr lang="en-US" sz="1200" dirty="0"/>
          </a:p>
        </p:txBody>
      </p:sp>
      <p:sp>
        <p:nvSpPr>
          <p:cNvPr id="6" name="Text 4"/>
          <p:cNvSpPr/>
          <p:nvPr/>
        </p:nvSpPr>
        <p:spPr>
          <a:xfrm>
            <a:off x="1016000" y="2321421"/>
            <a:ext cx="5233626" cy="301188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9FB2"/>
                </a:solidFill>
                <a:latin typeface="JetBrains Mono" pitchFamily="49" charset="0"/>
                <a:ea typeface="JetBrains Mono" pitchFamily="49" charset="-122"/>
                <a:cs typeface="JetBrains Mono" pitchFamily="49" charset="-120"/>
              </a:rPr>
              <a:t>@Component</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selector: </a:t>
            </a:r>
            <a:r>
              <a:rPr lang="en-US" sz="1200" dirty="0">
                <a:solidFill>
                  <a:srgbClr val="A8E3A1"/>
                </a:solidFill>
                <a:latin typeface="JetBrains Mono" pitchFamily="49" charset="0"/>
                <a:ea typeface="JetBrains Mono" pitchFamily="49" charset="-122"/>
                <a:cs typeface="JetBrains Mono" pitchFamily="49" charset="-120"/>
              </a:rPr>
              <a:t>'app-lista-tarjetas'</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imports: [</a:t>
            </a:r>
            <a:r>
              <a:rPr lang="en-US" sz="1200" dirty="0">
                <a:solidFill>
                  <a:srgbClr val="F2B766"/>
                </a:solidFill>
                <a:latin typeface="JetBrains Mono" pitchFamily="49" charset="0"/>
                <a:ea typeface="JetBrains Mono" pitchFamily="49" charset="-122"/>
                <a:cs typeface="JetBrains Mono" pitchFamily="49" charset="-120"/>
              </a:rPr>
              <a:t>TarjetaUsuarioComponent</a:t>
            </a: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templateUrl: </a:t>
            </a:r>
            <a:r>
              <a:rPr lang="en-US" sz="1200" dirty="0">
                <a:solidFill>
                  <a:srgbClr val="A8E3A1"/>
                </a:solidFill>
                <a:latin typeface="JetBrains Mono" pitchFamily="49" charset="0"/>
                <a:ea typeface="JetBrains Mono" pitchFamily="49" charset="-122"/>
                <a:cs typeface="JetBrains Mono" pitchFamily="49" charset="-120"/>
              </a:rPr>
              <a:t>'./lista-tarjetas.component.html'</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export class</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ListaTarjetasComponent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private</a:t>
            </a:r>
            <a:r>
              <a:rPr lang="en-US" sz="1200" dirty="0">
                <a:solidFill>
                  <a:srgbClr val="E3E6F3"/>
                </a:solidFill>
                <a:latin typeface="JetBrains Mono" pitchFamily="49" charset="0"/>
                <a:ea typeface="JetBrains Mono" pitchFamily="49" charset="-122"/>
                <a:cs typeface="JetBrains Mono" pitchFamily="49" charset="-120"/>
              </a:rPr>
              <a:t> service = inject(UsuarioService);</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usuarios = signal&lt;Usuario[]&gt;([]);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elegido = signal&lt;Usuario | null&gt;(null);</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8FC8FF"/>
                </a:solidFill>
                <a:latin typeface="JetBrains Mono" pitchFamily="49" charset="0"/>
                <a:ea typeface="JetBrains Mono" pitchFamily="49" charset="-122"/>
                <a:cs typeface="JetBrains Mono" pitchFamily="49" charset="-120"/>
              </a:rPr>
              <a:t>ngOnInit</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void</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this.service.list()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.subscribe(data =&gt; this.usuarios.set(data));</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7" name="Shape 5"/>
          <p:cNvSpPr/>
          <p:nvPr/>
        </p:nvSpPr>
        <p:spPr>
          <a:xfrm>
            <a:off x="6554391" y="1828701"/>
            <a:ext cx="4824809" cy="3682405"/>
          </a:xfrm>
          <a:prstGeom prst="roundRect">
            <a:avLst>
              <a:gd name="adj" fmla="val 2759"/>
            </a:avLst>
          </a:prstGeom>
          <a:solidFill>
            <a:srgbClr val="12162B"/>
          </a:solidFill>
          <a:ln/>
        </p:spPr>
        <p:txBody>
          <a:bodyPr/>
          <a:lstStyle/>
          <a:p>
            <a:endParaRPr lang="es-CO"/>
          </a:p>
        </p:txBody>
      </p:sp>
      <p:sp>
        <p:nvSpPr>
          <p:cNvPr id="8" name="Text 6"/>
          <p:cNvSpPr/>
          <p:nvPr/>
        </p:nvSpPr>
        <p:spPr>
          <a:xfrm>
            <a:off x="6757591" y="2031901"/>
            <a:ext cx="455096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lista-tarjetas.component.html</a:t>
            </a:r>
            <a:endParaRPr lang="en-US" sz="1200" dirty="0"/>
          </a:p>
        </p:txBody>
      </p:sp>
      <p:sp>
        <p:nvSpPr>
          <p:cNvPr id="9" name="Text 7"/>
          <p:cNvSpPr/>
          <p:nvPr/>
        </p:nvSpPr>
        <p:spPr>
          <a:xfrm>
            <a:off x="6757591" y="2321421"/>
            <a:ext cx="4550962" cy="2371923"/>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@if</a:t>
            </a:r>
            <a:r>
              <a:rPr lang="en-US" sz="1200" dirty="0">
                <a:solidFill>
                  <a:srgbClr val="E3E6F3"/>
                </a:solidFill>
                <a:latin typeface="JetBrains Mono" pitchFamily="49" charset="0"/>
                <a:ea typeface="JetBrains Mono" pitchFamily="49" charset="-122"/>
                <a:cs typeface="JetBrains Mono" pitchFamily="49" charset="-120"/>
              </a:rPr>
              <a:t> (elegido(); as u)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&lt;p&gt;Seleccionaste a {{ u.nombre }}&lt;/p&gt;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&lt;div class=</a:t>
            </a:r>
            <a:r>
              <a:rPr lang="en-US" sz="1200" dirty="0">
                <a:solidFill>
                  <a:srgbClr val="A8E3A1"/>
                </a:solidFill>
                <a:latin typeface="JetBrains Mono" pitchFamily="49" charset="0"/>
                <a:ea typeface="JetBrains Mono" pitchFamily="49" charset="-122"/>
                <a:cs typeface="JetBrains Mono" pitchFamily="49" charset="-120"/>
              </a:rPr>
              <a:t>"tarjetas"</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C9A6FF"/>
                </a:solidFill>
                <a:latin typeface="JetBrains Mono" pitchFamily="49" charset="0"/>
                <a:ea typeface="JetBrains Mono" pitchFamily="49" charset="-122"/>
                <a:cs typeface="JetBrains Mono" pitchFamily="49" charset="-120"/>
              </a:rPr>
              <a:t>@for</a:t>
            </a:r>
            <a:r>
              <a:rPr lang="en-US" sz="1200" dirty="0">
                <a:solidFill>
                  <a:srgbClr val="E3E6F3"/>
                </a:solidFill>
                <a:latin typeface="JetBrains Mono" pitchFamily="49" charset="0"/>
                <a:ea typeface="JetBrains Mono" pitchFamily="49" charset="-122"/>
                <a:cs typeface="JetBrains Mono" pitchFamily="49" charset="-120"/>
              </a:rPr>
              <a:t> (u of usuarios(); track u.id)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a:t>
            </a:r>
            <a:r>
              <a:rPr lang="en-US" sz="1200" dirty="0">
                <a:solidFill>
                  <a:srgbClr val="F2B766"/>
                </a:solidFill>
                <a:latin typeface="JetBrains Mono" pitchFamily="49" charset="0"/>
                <a:ea typeface="JetBrains Mono" pitchFamily="49" charset="-122"/>
                <a:cs typeface="JetBrains Mono" pitchFamily="49" charset="-120"/>
              </a:rPr>
              <a:t>app-tarjeta-usuario</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[usuario]=</a:t>
            </a:r>
            <a:r>
              <a:rPr lang="en-US" sz="1200" dirty="0">
                <a:solidFill>
                  <a:srgbClr val="A8E3A1"/>
                </a:solidFill>
                <a:latin typeface="JetBrains Mono" pitchFamily="49" charset="0"/>
                <a:ea typeface="JetBrains Mono" pitchFamily="49" charset="-122"/>
                <a:cs typeface="JetBrains Mono" pitchFamily="49" charset="-120"/>
              </a:rPr>
              <a:t>"u"</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(seleccionar)=</a:t>
            </a:r>
            <a:r>
              <a:rPr lang="en-US" sz="1200" dirty="0">
                <a:solidFill>
                  <a:srgbClr val="A8E3A1"/>
                </a:solidFill>
                <a:latin typeface="JetBrains Mono" pitchFamily="49" charset="0"/>
                <a:ea typeface="JetBrains Mono" pitchFamily="49" charset="-122"/>
                <a:cs typeface="JetBrains Mono" pitchFamily="49" charset="-120"/>
              </a:rPr>
              <a:t>"elegido.set($event)"</a:t>
            </a:r>
            <a:r>
              <a:rPr lang="en-US" sz="1200" dirty="0">
                <a:solidFill>
                  <a:srgbClr val="E3E6F3"/>
                </a:solidFill>
                <a:latin typeface="JetBrains Mono" pitchFamily="49" charset="0"/>
                <a:ea typeface="JetBrains Mono" pitchFamily="49" charset="-122"/>
                <a:cs typeface="JetBrains Mono" pitchFamily="49" charset="-120"/>
              </a:rPr>
              <a:t> /&gt;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&lt;/div&gt;</a:t>
            </a:r>
            <a:endParaRPr lang="en-US" sz="12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04 Composición</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A5560A"/>
                </a:solidFill>
                <a:latin typeface="JetBrains Mono" pitchFamily="49" charset="0"/>
                <a:ea typeface="JetBrains Mono" pitchFamily="49" charset="-122"/>
                <a:cs typeface="JetBrains Mono" pitchFamily="49" charset="-120"/>
              </a:rPr>
              <a:t>04 · EJERCICIO EN CLASE</a:t>
            </a:r>
            <a:endParaRPr lang="en-US" sz="1200" dirty="0"/>
          </a:p>
        </p:txBody>
      </p:sp>
      <p:sp>
        <p:nvSpPr>
          <p:cNvPr id="3" name="Text 1"/>
          <p:cNvSpPr>
            <a:spLocks noGrp="1"/>
          </p:cNvSpPr>
          <p:nvPr>
            <p:ph type="title"/>
          </p:nvPr>
        </p:nvSpPr>
        <p:spPr>
          <a:xfrm>
            <a:off x="812800" y="11277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1B2E"/>
                </a:solidFill>
                <a:latin typeface="Bricolage Grotesque" pitchFamily="34" charset="0"/>
                <a:ea typeface="Bricolage Grotesque" pitchFamily="34" charset="-122"/>
                <a:cs typeface="Bricolage Grotesque" pitchFamily="34" charset="-120"/>
              </a:rPr>
              <a:t>Extraer la tabla de cursos</a:t>
            </a:r>
            <a:endParaRPr lang="en-US" sz="3200" dirty="0"/>
          </a:p>
        </p:txBody>
      </p:sp>
      <p:sp>
        <p:nvSpPr>
          <p:cNvPr id="4" name="Text 2"/>
          <p:cNvSpPr/>
          <p:nvPr/>
        </p:nvSpPr>
        <p:spPr>
          <a:xfrm>
            <a:off x="812800" y="1777901"/>
            <a:ext cx="2829620" cy="383480"/>
          </a:xfrm>
          <a:prstGeom prst="roundRect">
            <a:avLst>
              <a:gd name="adj" fmla="val 50000"/>
            </a:avLst>
          </a:prstGeom>
          <a:solidFill>
            <a:srgbClr val="E8EBFC"/>
          </a:solidFill>
          <a:ln/>
        </p:spPr>
        <p:txBody>
          <a:bodyPr wrap="none" lIns="0" tIns="0" rIns="0" bIns="0" rtlCol="0" anchor="ctr">
            <a:normAutofit/>
          </a:bodyPr>
          <a:lstStyle/>
          <a:p>
            <a:pPr marL="0" indent="0" algn="ctr">
              <a:lnSpc>
                <a:spcPts val="1820"/>
              </a:lnSpc>
              <a:buNone/>
            </a:pPr>
            <a:r>
              <a:rPr lang="en-US" sz="1300" dirty="0">
                <a:solidFill>
                  <a:srgbClr val="3346C8"/>
                </a:solidFill>
                <a:latin typeface="JetBrains Mono" pitchFamily="49" charset="0"/>
                <a:ea typeface="JetBrains Mono" pitchFamily="49" charset="-122"/>
                <a:cs typeface="JetBrains Mono" pitchFamily="49" charset="-120"/>
              </a:rPr>
              <a:t>[clases] → los datos bajan</a:t>
            </a:r>
            <a:endParaRPr lang="en-US" sz="1300" dirty="0"/>
          </a:p>
        </p:txBody>
      </p:sp>
      <p:sp>
        <p:nvSpPr>
          <p:cNvPr id="5" name="Text 3"/>
          <p:cNvSpPr/>
          <p:nvPr/>
        </p:nvSpPr>
        <p:spPr>
          <a:xfrm>
            <a:off x="3794820" y="1777901"/>
            <a:ext cx="3225899" cy="383480"/>
          </a:xfrm>
          <a:prstGeom prst="roundRect">
            <a:avLst>
              <a:gd name="adj" fmla="val 50000"/>
            </a:avLst>
          </a:prstGeom>
          <a:solidFill>
            <a:srgbClr val="FCF0DD"/>
          </a:solidFill>
          <a:ln/>
        </p:spPr>
        <p:txBody>
          <a:bodyPr wrap="none" lIns="0" tIns="0" rIns="0" bIns="0" rtlCol="0" anchor="ctr">
            <a:normAutofit/>
          </a:bodyPr>
          <a:lstStyle/>
          <a:p>
            <a:pPr marL="0" indent="0" algn="ctr">
              <a:lnSpc>
                <a:spcPts val="1820"/>
              </a:lnSpc>
              <a:buNone/>
            </a:pPr>
            <a:r>
              <a:rPr lang="en-US" sz="1300" dirty="0">
                <a:solidFill>
                  <a:srgbClr val="A5560A"/>
                </a:solidFill>
                <a:latin typeface="JetBrains Mono" pitchFamily="49" charset="0"/>
                <a:ea typeface="JetBrains Mono" pitchFamily="49" charset="-122"/>
                <a:cs typeface="JetBrains Mono" pitchFamily="49" charset="-120"/>
              </a:rPr>
              <a:t>(eliminar) → los eventos suben</a:t>
            </a:r>
            <a:endParaRPr lang="en-US" sz="1300" dirty="0"/>
          </a:p>
        </p:txBody>
      </p:sp>
      <p:sp>
        <p:nvSpPr>
          <p:cNvPr id="6" name="Shape 4"/>
          <p:cNvSpPr/>
          <p:nvPr/>
        </p:nvSpPr>
        <p:spPr>
          <a:xfrm>
            <a:off x="812800" y="2364581"/>
            <a:ext cx="5156200" cy="3255764"/>
          </a:xfrm>
          <a:prstGeom prst="roundRect">
            <a:avLst>
              <a:gd name="adj" fmla="val 3121"/>
            </a:avLst>
          </a:prstGeom>
          <a:solidFill>
            <a:srgbClr val="12162B"/>
          </a:solidFill>
          <a:ln/>
        </p:spPr>
        <p:txBody>
          <a:bodyPr/>
          <a:lstStyle/>
          <a:p>
            <a:endParaRPr lang="es-CO"/>
          </a:p>
        </p:txBody>
      </p:sp>
      <p:sp>
        <p:nvSpPr>
          <p:cNvPr id="7" name="Text 5"/>
          <p:cNvSpPr/>
          <p:nvPr/>
        </p:nvSpPr>
        <p:spPr>
          <a:xfrm>
            <a:off x="1016000" y="256778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Hijo · clases/clase-tabla (propuesta)</a:t>
            </a:r>
            <a:endParaRPr lang="en-US" sz="1200" dirty="0"/>
          </a:p>
        </p:txBody>
      </p:sp>
      <p:sp>
        <p:nvSpPr>
          <p:cNvPr id="8" name="Text 6"/>
          <p:cNvSpPr/>
          <p:nvPr/>
        </p:nvSpPr>
        <p:spPr>
          <a:xfrm>
            <a:off x="1016000" y="2857302"/>
            <a:ext cx="4892294" cy="258524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export class</a:t>
            </a:r>
            <a:r>
              <a:rPr lang="en-US" sz="1200" dirty="0">
                <a:solidFill>
                  <a:srgbClr val="E3E6F3"/>
                </a:solidFill>
                <a:latin typeface="JetBrains Mono" pitchFamily="49" charset="0"/>
                <a:ea typeface="JetBrains Mono" pitchFamily="49" charset="-122"/>
                <a:cs typeface="JetBrains Mono" pitchFamily="49" charset="-120"/>
              </a:rPr>
              <a:t> </a:t>
            </a:r>
            <a:r>
              <a:rPr lang="en-US" sz="1200" dirty="0">
                <a:solidFill>
                  <a:srgbClr val="FFD38A"/>
                </a:solidFill>
                <a:latin typeface="JetBrains Mono" pitchFamily="49" charset="0"/>
                <a:ea typeface="JetBrains Mono" pitchFamily="49" charset="-122"/>
                <a:cs typeface="JetBrains Mono" pitchFamily="49" charset="-120"/>
              </a:rPr>
              <a:t>ClaseTablaComponent</a:t>
            </a:r>
            <a:r>
              <a:rPr lang="en-US" sz="1200" dirty="0">
                <a:solidFill>
                  <a:srgbClr val="E3E6F3"/>
                </a:solidFill>
                <a:latin typeface="JetBrains Mono" pitchFamily="49" charset="0"/>
                <a:ea typeface="JetBrains Mono" pitchFamily="49" charset="-122"/>
                <a:cs typeface="JetBrains Mono" pitchFamily="49" charset="-120"/>
              </a:rPr>
              <a:t>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clases = input.required&lt;Clase[]&gt;();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eliminar = output&lt;Clase&gt;();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&lt;!-- clase-tabla.component.html --&gt;</a:t>
            </a:r>
            <a:endParaRPr lang="en-US" sz="1200" dirty="0"/>
          </a:p>
          <a:p>
            <a:pPr marL="0" indent="0" algn="l">
              <a:lnSpc>
                <a:spcPts val="1680"/>
              </a:lnSpc>
              <a:buNone/>
            </a:pPr>
            <a:r>
              <a:rPr lang="en-US" sz="1200" dirty="0">
                <a:solidFill>
                  <a:srgbClr val="C9A6FF"/>
                </a:solidFill>
                <a:latin typeface="JetBrains Mono" pitchFamily="49" charset="0"/>
                <a:ea typeface="JetBrains Mono" pitchFamily="49" charset="-122"/>
                <a:cs typeface="JetBrains Mono" pitchFamily="49" charset="-120"/>
              </a:rPr>
              <a:t>@for</a:t>
            </a:r>
            <a:r>
              <a:rPr lang="en-US" sz="1200" dirty="0">
                <a:solidFill>
                  <a:srgbClr val="E3E6F3"/>
                </a:solidFill>
                <a:latin typeface="JetBrains Mono" pitchFamily="49" charset="0"/>
                <a:ea typeface="JetBrains Mono" pitchFamily="49" charset="-122"/>
                <a:cs typeface="JetBrains Mono" pitchFamily="49" charset="-120"/>
              </a:rPr>
              <a:t> (c of clases(); track c.id) {</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&lt;td&gt;{{ c.nombre }}&lt;/td&gt;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&lt;button (click)=</a:t>
            </a:r>
            <a:r>
              <a:rPr lang="en-US" sz="1200" dirty="0">
                <a:solidFill>
                  <a:srgbClr val="A8E3A1"/>
                </a:solidFill>
                <a:latin typeface="JetBrains Mono" pitchFamily="49" charset="0"/>
                <a:ea typeface="JetBrains Mono" pitchFamily="49" charset="-122"/>
                <a:cs typeface="JetBrains Mono" pitchFamily="49" charset="-120"/>
              </a:rPr>
              <a:t>"eliminar.emit(c)"</a:t>
            </a:r>
            <a:r>
              <a:rPr lang="en-US" sz="1200" dirty="0">
                <a:solidFill>
                  <a:srgbClr val="E3E6F3"/>
                </a:solidFill>
                <a:latin typeface="JetBrains Mono" pitchFamily="49" charset="0"/>
                <a:ea typeface="JetBrains Mono" pitchFamily="49" charset="-122"/>
                <a:cs typeface="JetBrains Mono" pitchFamily="49" charset="-120"/>
              </a:rPr>
              <a:t>&gt;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Eliminar</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&lt;/button&gt;</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a:t>
            </a:r>
            <a:endParaRPr lang="en-US" sz="1200" dirty="0"/>
          </a:p>
        </p:txBody>
      </p:sp>
      <p:sp>
        <p:nvSpPr>
          <p:cNvPr id="9" name="Shape 7"/>
          <p:cNvSpPr/>
          <p:nvPr/>
        </p:nvSpPr>
        <p:spPr>
          <a:xfrm>
            <a:off x="6223000" y="2364581"/>
            <a:ext cx="5156200" cy="3255764"/>
          </a:xfrm>
          <a:prstGeom prst="roundRect">
            <a:avLst>
              <a:gd name="adj" fmla="val 3121"/>
            </a:avLst>
          </a:prstGeom>
          <a:solidFill>
            <a:srgbClr val="12162B"/>
          </a:solidFill>
          <a:ln/>
        </p:spPr>
        <p:txBody>
          <a:bodyPr/>
          <a:lstStyle/>
          <a:p>
            <a:endParaRPr lang="es-CO"/>
          </a:p>
        </p:txBody>
      </p:sp>
      <p:sp>
        <p:nvSpPr>
          <p:cNvPr id="10" name="Text 8"/>
          <p:cNvSpPr/>
          <p:nvPr/>
        </p:nvSpPr>
        <p:spPr>
          <a:xfrm>
            <a:off x="6426200" y="2567781"/>
            <a:ext cx="489229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Padre · clase-list.component.html</a:t>
            </a:r>
            <a:endParaRPr lang="en-US" sz="1200" dirty="0"/>
          </a:p>
        </p:txBody>
      </p:sp>
      <p:sp>
        <p:nvSpPr>
          <p:cNvPr id="11" name="Text 9"/>
          <p:cNvSpPr/>
          <p:nvPr/>
        </p:nvSpPr>
        <p:spPr>
          <a:xfrm>
            <a:off x="6426200" y="2857302"/>
            <a:ext cx="4892294" cy="151864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&lt;</a:t>
            </a:r>
            <a:r>
              <a:rPr lang="en-US" sz="1200" dirty="0">
                <a:solidFill>
                  <a:srgbClr val="F2B766"/>
                </a:solidFill>
                <a:latin typeface="JetBrains Mono" pitchFamily="49" charset="0"/>
                <a:ea typeface="JetBrains Mono" pitchFamily="49" charset="-122"/>
                <a:cs typeface="JetBrains Mono" pitchFamily="49" charset="-120"/>
              </a:rPr>
              <a:t>app-clase-tabla</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[clases]=</a:t>
            </a:r>
            <a:r>
              <a:rPr lang="en-US" sz="1200" dirty="0">
                <a:solidFill>
                  <a:srgbClr val="A8E3A1"/>
                </a:solidFill>
                <a:latin typeface="JetBrains Mono" pitchFamily="49" charset="0"/>
                <a:ea typeface="JetBrains Mono" pitchFamily="49" charset="-122"/>
                <a:cs typeface="JetBrains Mono" pitchFamily="49" charset="-120"/>
              </a:rPr>
              <a:t>"clases()"</a:t>
            </a:r>
            <a:endParaRPr lang="en-US" sz="1200" dirty="0"/>
          </a:p>
          <a:p>
            <a:pPr marL="0" indent="0" algn="l">
              <a:lnSpc>
                <a:spcPts val="1680"/>
              </a:lnSpc>
              <a:buNone/>
            </a:pPr>
            <a:r>
              <a:rPr lang="en-US" sz="1200" dirty="0">
                <a:solidFill>
                  <a:srgbClr val="E3E6F3"/>
                </a:solidFill>
                <a:latin typeface="JetBrains Mono" pitchFamily="49" charset="0"/>
                <a:ea typeface="JetBrains Mono" pitchFamily="49" charset="-122"/>
                <a:cs typeface="JetBrains Mono" pitchFamily="49" charset="-120"/>
              </a:rPr>
              <a:t>  (eliminar)=</a:t>
            </a:r>
            <a:r>
              <a:rPr lang="en-US" sz="1200" dirty="0">
                <a:solidFill>
                  <a:srgbClr val="A8E3A1"/>
                </a:solidFill>
                <a:latin typeface="JetBrains Mono" pitchFamily="49" charset="0"/>
                <a:ea typeface="JetBrains Mono" pitchFamily="49" charset="-122"/>
                <a:cs typeface="JetBrains Mono" pitchFamily="49" charset="-120"/>
              </a:rPr>
              <a:t>"remove($event)"</a:t>
            </a:r>
            <a:r>
              <a:rPr lang="en-US" sz="1200" dirty="0">
                <a:solidFill>
                  <a:srgbClr val="E3E6F3"/>
                </a:solidFill>
                <a:latin typeface="JetBrains Mono" pitchFamily="49" charset="0"/>
                <a:ea typeface="JetBrains Mono" pitchFamily="49" charset="-122"/>
                <a:cs typeface="JetBrains Mono" pitchFamily="49" charset="-120"/>
              </a:rPr>
              <a:t> /&gt;</a:t>
            </a:r>
            <a:endParaRPr lang="en-US" sz="1200" dirty="0"/>
          </a:p>
          <a:p>
            <a:pPr marL="0" indent="0" algn="l">
              <a:lnSpc>
                <a:spcPts val="1680"/>
              </a:lnSpc>
              <a:buNone/>
            </a:pP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$event es la Clase que emitió el hijo.</a:t>
            </a: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El padre decide: confirmar</a:t>
            </a:r>
            <a:endParaRPr lang="en-US" sz="1200" dirty="0"/>
          </a:p>
          <a:p>
            <a:pPr marL="0" indent="0" algn="l">
              <a:lnSpc>
                <a:spcPts val="1680"/>
              </a:lnSpc>
              <a:buNone/>
            </a:pPr>
            <a:r>
              <a:rPr lang="en-US" sz="1200" dirty="0">
                <a:solidFill>
                  <a:srgbClr val="8A91B4"/>
                </a:solidFill>
                <a:latin typeface="JetBrains Mono" pitchFamily="49" charset="0"/>
                <a:ea typeface="JetBrains Mono" pitchFamily="49" charset="-122"/>
                <a:cs typeface="JetBrains Mono" pitchFamily="49" charset="-120"/>
              </a:rPr>
              <a:t>// y llamar a ClaseService.delete.</a:t>
            </a:r>
            <a:endParaRPr lang="en-US" sz="12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86079"/>
                </a:solidFill>
                <a:latin typeface="IBM Plex Sans" pitchFamily="34" charset="0"/>
                <a:ea typeface="IBM Plex Sans" pitchFamily="34" charset="-122"/>
                <a:cs typeface="IBM Plex Sans" pitchFamily="34" charset="-120"/>
              </a:rPr>
              <a:t>Taller estudiante-front · 04 Composición</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DF0FE80-1C78-A3C9-DF00-28DE4278CC98}"/>
              </a:ext>
            </a:extLst>
          </p:cNvPr>
          <p:cNvPicPr>
            <a:picLocks noChangeAspect="1"/>
          </p:cNvPicPr>
          <p:nvPr/>
        </p:nvPicPr>
        <p:blipFill>
          <a:blip r:embed="rId2"/>
          <a:stretch>
            <a:fillRect/>
          </a:stretch>
        </p:blipFill>
        <p:spPr>
          <a:xfrm>
            <a:off x="0" y="-1"/>
            <a:ext cx="12192000" cy="6921973"/>
          </a:xfrm>
          <a:prstGeom prst="rect">
            <a:avLst/>
          </a:prstGeom>
        </p:spPr>
      </p:pic>
    </p:spTree>
    <p:extLst>
      <p:ext uri="{BB962C8B-B14F-4D97-AF65-F5344CB8AC3E}">
        <p14:creationId xmlns:p14="http://schemas.microsoft.com/office/powerpoint/2010/main" val="1391572093"/>
      </p:ext>
    </p:extLst>
  </p:cSld>
  <p:clrMapOvr>
    <a:masterClrMapping/>
  </p:clrMapOvr>
</p:sld>
</file>

<file path=ppt/theme/theme1.xml><?xml version="1.0" encoding="utf-8"?>
<a:theme xmlns:a="http://schemas.openxmlformats.org/drawingml/2006/main" name="Taller estudiante-front">
  <a:themeElements>
    <a:clrScheme name="Taller estudiante-front">
      <a:dk1>
        <a:srgbClr val="161B2E"/>
      </a:dk1>
      <a:lt1>
        <a:srgbClr val="F4F5F8"/>
      </a:lt1>
      <a:dk2>
        <a:srgbClr val="4E5261"/>
      </a:dk2>
      <a:lt2>
        <a:srgbClr val="DEDFE4"/>
      </a:lt2>
      <a:accent1>
        <a:srgbClr val="3346C8"/>
      </a:accent1>
      <a:accent2>
        <a:srgbClr val="8A91B4"/>
      </a:accent2>
      <a:accent3>
        <a:srgbClr val="A5560A"/>
      </a:accent3>
      <a:accent4>
        <a:srgbClr val="D3D9FF"/>
      </a:accent4>
      <a:accent5>
        <a:srgbClr val="B42323"/>
      </a:accent5>
      <a:accent6>
        <a:srgbClr val="157A3C"/>
      </a:accent6>
      <a:hlink>
        <a:srgbClr val="0563C1"/>
      </a:hlink>
      <a:folHlink>
        <a:srgbClr val="954F72"/>
      </a:folHlink>
    </a:clrScheme>
    <a:fontScheme name="Taller estudiante-front">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JetBrains Mon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4382</Words>
  <Application>Microsoft Macintosh PowerPoint</Application>
  <PresentationFormat>Panorámica</PresentationFormat>
  <Paragraphs>565</Paragraphs>
  <Slides>28</Slides>
  <Notes>26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28</vt:i4>
      </vt:variant>
    </vt:vector>
  </HeadingPairs>
  <TitlesOfParts>
    <vt:vector size="33" baseType="lpstr">
      <vt:lpstr>Arial</vt:lpstr>
      <vt:lpstr>Bricolage Grotesque</vt:lpstr>
      <vt:lpstr>IBM Plex Sans</vt:lpstr>
      <vt:lpstr>JetBrains Mono</vt:lpstr>
      <vt:lpstr>Taller estudiante-front</vt:lpstr>
      <vt:lpstr>Taller estudiante-front</vt:lpstr>
      <vt:lpstr>Cuatro bloques sobre el mismo proyecto</vt:lpstr>
      <vt:lpstr>Dejar todo corriendo</vt:lpstr>
      <vt:lpstr>Cómo llega un dato de la API a la pantalla</vt:lpstr>
      <vt:lpstr>Del clic a la tabla, en cinco piezas</vt:lpstr>
      <vt:lpstr>El modelo es el contrato con la API</vt:lpstr>
      <vt:lpstr>El servicio sabe cómo hablar con la API</vt:lpstr>
      <vt:lpstr>Qué pasa cuando se llama a load()</vt:lpstr>
      <vt:lpstr>Sin subscribe no hay petición</vt:lpstr>
      <vt:lpstr>La URL decide qué componente se muestra</vt:lpstr>
      <vt:lpstr>Una tabla de rutas por área funcional</vt:lpstr>
      <vt:lpstr>Una tabla de rutas por área funcional</vt:lpstr>
      <vt:lpstr>Cada URL activa un componente</vt:lpstr>
      <vt:lpstr>Leer el parámetro y navegar</vt:lpstr>
      <vt:lpstr>Presentación de PowerPoint</vt:lpstr>
      <vt:lpstr>Las mismas reglas en los dos lados</vt:lpstr>
      <vt:lpstr>FormGroup y FormControl, paso a paso</vt:lpstr>
      <vt:lpstr>Conectar la vista con el estado</vt:lpstr>
      <vt:lpstr>getRawValue() y el viaje al servicio</vt:lpstr>
      <vt:lpstr>Seis pasos y tres estados</vt:lpstr>
      <vt:lpstr>Cuando el backend responde</vt:lpstr>
      <vt:lpstr>Componentes dentro de componentes</vt:lpstr>
      <vt:lpstr>Un padre, muchas tarjetas hijas</vt:lpstr>
      <vt:lpstr>Tres pasos para usar un componente en otro</vt:lpstr>
      <vt:lpstr>El hijo: tarjeta-usuario</vt:lpstr>
      <vt:lpstr>El padre: lista-tarjetas</vt:lpstr>
      <vt:lpstr>Extraer la tabla de cursos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Taller estudiante-front</dc:title>
  <dc:subject/>
  <dc:creator/>
  <cp:lastModifiedBy>Pablo Andres Marquez Fernandez</cp:lastModifiedBy>
  <cp:revision>3</cp:revision>
  <dcterms:created xsi:type="dcterms:W3CDTF">2026-10-07T17:19:25Z</dcterms:created>
  <dcterms:modified xsi:type="dcterms:W3CDTF">2026-10-07T17:53:10Z</dcterms:modified>
</cp:coreProperties>
</file>