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12192000"/>
  <p:embeddedFontLst>
    <p:embeddedFont>
      <p:font typeface="Montserrat" pitchFamily="2" charset="77"/>
      <p:regular r:id="rId18"/>
      <p:bold r:id="rId19"/>
      <p:italic r:id="rId20"/>
      <p:boldItalic r:id="rId21"/>
    </p:embeddedFont>
    <p:embeddedFont>
      <p:font typeface="Open Sans" panose="020B0606030504020204" pitchFamily="34" charset="0"/>
      <p:regular r:id="rId22"/>
      <p:bold r:id="rId23"/>
      <p:italic r:id="rId24"/>
      <p:boldItalic r:id="rId25"/>
    </p:embeddedFont>
    <p:embeddedFont>
      <p:font typeface="Roboto Black" panose="02000000000000000000" pitchFamily="2" charset="0"/>
      <p:bold r:id="rId26"/>
      <p:italic r:id="rId27"/>
      <p:boldItalic r:id="rId28"/>
    </p:embeddedFont>
    <p:embeddedFont>
      <p:font typeface="Roboto Medium" panose="02000000000000000000" pitchFamily="2" charset="0"/>
      <p:regular r:id="rId29"/>
      <p:italic r:id="rId3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699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13" Type="http://schemas.openxmlformats.org/officeDocument/2006/relationships/image" Target="../media/image137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12" Type="http://schemas.openxmlformats.org/officeDocument/2006/relationships/image" Target="../media/image136.png"/><Relationship Id="rId17" Type="http://schemas.openxmlformats.org/officeDocument/2006/relationships/image" Target="../media/image141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0.png"/><Relationship Id="rId11" Type="http://schemas.openxmlformats.org/officeDocument/2006/relationships/image" Target="../media/image135.png"/><Relationship Id="rId5" Type="http://schemas.openxmlformats.org/officeDocument/2006/relationships/image" Target="../media/image129.png"/><Relationship Id="rId15" Type="http://schemas.openxmlformats.org/officeDocument/2006/relationships/image" Target="../media/image139.png"/><Relationship Id="rId10" Type="http://schemas.openxmlformats.org/officeDocument/2006/relationships/image" Target="../media/image134.png"/><Relationship Id="rId4" Type="http://schemas.openxmlformats.org/officeDocument/2006/relationships/image" Target="../media/image128.png"/><Relationship Id="rId9" Type="http://schemas.openxmlformats.org/officeDocument/2006/relationships/image" Target="../media/image133.png"/><Relationship Id="rId14" Type="http://schemas.openxmlformats.org/officeDocument/2006/relationships/image" Target="../media/image1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1.png"/><Relationship Id="rId3" Type="http://schemas.openxmlformats.org/officeDocument/2006/relationships/image" Target="../media/image44.pn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png"/><Relationship Id="rId11" Type="http://schemas.openxmlformats.org/officeDocument/2006/relationships/image" Target="../media/image149.png"/><Relationship Id="rId5" Type="http://schemas.openxmlformats.org/officeDocument/2006/relationships/image" Target="../media/image143.png"/><Relationship Id="rId10" Type="http://schemas.openxmlformats.org/officeDocument/2006/relationships/image" Target="../media/image148.png"/><Relationship Id="rId4" Type="http://schemas.openxmlformats.org/officeDocument/2006/relationships/image" Target="../media/image142.png"/><Relationship Id="rId9" Type="http://schemas.openxmlformats.org/officeDocument/2006/relationships/image" Target="../media/image1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13" Type="http://schemas.openxmlformats.org/officeDocument/2006/relationships/image" Target="../media/image162.png"/><Relationship Id="rId3" Type="http://schemas.openxmlformats.org/officeDocument/2006/relationships/image" Target="../media/image152.png"/><Relationship Id="rId7" Type="http://schemas.openxmlformats.org/officeDocument/2006/relationships/image" Target="../media/image156.png"/><Relationship Id="rId12" Type="http://schemas.openxmlformats.org/officeDocument/2006/relationships/image" Target="../media/image161.png"/><Relationship Id="rId17" Type="http://schemas.openxmlformats.org/officeDocument/2006/relationships/image" Target="../media/image166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5.png"/><Relationship Id="rId11" Type="http://schemas.openxmlformats.org/officeDocument/2006/relationships/image" Target="../media/image160.png"/><Relationship Id="rId5" Type="http://schemas.openxmlformats.org/officeDocument/2006/relationships/image" Target="../media/image154.png"/><Relationship Id="rId15" Type="http://schemas.openxmlformats.org/officeDocument/2006/relationships/image" Target="../media/image164.png"/><Relationship Id="rId10" Type="http://schemas.openxmlformats.org/officeDocument/2006/relationships/image" Target="../media/image159.png"/><Relationship Id="rId4" Type="http://schemas.openxmlformats.org/officeDocument/2006/relationships/image" Target="../media/image153.png"/><Relationship Id="rId9" Type="http://schemas.openxmlformats.org/officeDocument/2006/relationships/image" Target="../media/image158.png"/><Relationship Id="rId14" Type="http://schemas.openxmlformats.org/officeDocument/2006/relationships/image" Target="../media/image16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13" Type="http://schemas.openxmlformats.org/officeDocument/2006/relationships/image" Target="../media/image176.png"/><Relationship Id="rId3" Type="http://schemas.openxmlformats.org/officeDocument/2006/relationships/image" Target="../media/image44.png"/><Relationship Id="rId7" Type="http://schemas.openxmlformats.org/officeDocument/2006/relationships/image" Target="../media/image170.png"/><Relationship Id="rId12" Type="http://schemas.openxmlformats.org/officeDocument/2006/relationships/image" Target="../media/image17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9.png"/><Relationship Id="rId11" Type="http://schemas.openxmlformats.org/officeDocument/2006/relationships/image" Target="../media/image174.png"/><Relationship Id="rId5" Type="http://schemas.openxmlformats.org/officeDocument/2006/relationships/image" Target="../media/image168.png"/><Relationship Id="rId10" Type="http://schemas.openxmlformats.org/officeDocument/2006/relationships/image" Target="../media/image173.png"/><Relationship Id="rId4" Type="http://schemas.openxmlformats.org/officeDocument/2006/relationships/image" Target="../media/image167.png"/><Relationship Id="rId9" Type="http://schemas.openxmlformats.org/officeDocument/2006/relationships/image" Target="../media/image172.png"/><Relationship Id="rId14" Type="http://schemas.openxmlformats.org/officeDocument/2006/relationships/image" Target="../media/image17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13" Type="http://schemas.openxmlformats.org/officeDocument/2006/relationships/image" Target="../media/image187.png"/><Relationship Id="rId18" Type="http://schemas.openxmlformats.org/officeDocument/2006/relationships/image" Target="../media/image192.png"/><Relationship Id="rId3" Type="http://schemas.openxmlformats.org/officeDocument/2006/relationships/image" Target="../media/image28.png"/><Relationship Id="rId21" Type="http://schemas.openxmlformats.org/officeDocument/2006/relationships/image" Target="../media/image195.png"/><Relationship Id="rId7" Type="http://schemas.openxmlformats.org/officeDocument/2006/relationships/image" Target="../media/image181.png"/><Relationship Id="rId12" Type="http://schemas.openxmlformats.org/officeDocument/2006/relationships/image" Target="../media/image186.png"/><Relationship Id="rId17" Type="http://schemas.openxmlformats.org/officeDocument/2006/relationships/image" Target="../media/image191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90.png"/><Relationship Id="rId20" Type="http://schemas.openxmlformats.org/officeDocument/2006/relationships/image" Target="../media/image1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0.png"/><Relationship Id="rId11" Type="http://schemas.openxmlformats.org/officeDocument/2006/relationships/image" Target="../media/image185.png"/><Relationship Id="rId5" Type="http://schemas.openxmlformats.org/officeDocument/2006/relationships/image" Target="../media/image179.png"/><Relationship Id="rId15" Type="http://schemas.openxmlformats.org/officeDocument/2006/relationships/image" Target="../media/image189.png"/><Relationship Id="rId10" Type="http://schemas.openxmlformats.org/officeDocument/2006/relationships/image" Target="../media/image184.png"/><Relationship Id="rId19" Type="http://schemas.openxmlformats.org/officeDocument/2006/relationships/image" Target="../media/image193.png"/><Relationship Id="rId4" Type="http://schemas.openxmlformats.org/officeDocument/2006/relationships/image" Target="../media/image178.png"/><Relationship Id="rId9" Type="http://schemas.openxmlformats.org/officeDocument/2006/relationships/image" Target="../media/image183.png"/><Relationship Id="rId14" Type="http://schemas.openxmlformats.org/officeDocument/2006/relationships/image" Target="../media/image188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5.png"/><Relationship Id="rId18" Type="http://schemas.openxmlformats.org/officeDocument/2006/relationships/image" Target="../media/image210.png"/><Relationship Id="rId26" Type="http://schemas.openxmlformats.org/officeDocument/2006/relationships/image" Target="../media/image218.png"/><Relationship Id="rId3" Type="http://schemas.openxmlformats.org/officeDocument/2006/relationships/image" Target="../media/image44.png"/><Relationship Id="rId21" Type="http://schemas.openxmlformats.org/officeDocument/2006/relationships/image" Target="../media/image213.png"/><Relationship Id="rId7" Type="http://schemas.openxmlformats.org/officeDocument/2006/relationships/image" Target="../media/image199.png"/><Relationship Id="rId12" Type="http://schemas.openxmlformats.org/officeDocument/2006/relationships/image" Target="../media/image204.png"/><Relationship Id="rId17" Type="http://schemas.openxmlformats.org/officeDocument/2006/relationships/image" Target="../media/image209.png"/><Relationship Id="rId25" Type="http://schemas.openxmlformats.org/officeDocument/2006/relationships/image" Target="../media/image217.png"/><Relationship Id="rId33" Type="http://schemas.openxmlformats.org/officeDocument/2006/relationships/image" Target="../media/image225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08.png"/><Relationship Id="rId20" Type="http://schemas.openxmlformats.org/officeDocument/2006/relationships/image" Target="../media/image212.png"/><Relationship Id="rId29" Type="http://schemas.openxmlformats.org/officeDocument/2006/relationships/image" Target="../media/image2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8.png"/><Relationship Id="rId11" Type="http://schemas.openxmlformats.org/officeDocument/2006/relationships/image" Target="../media/image203.png"/><Relationship Id="rId24" Type="http://schemas.openxmlformats.org/officeDocument/2006/relationships/image" Target="../media/image216.png"/><Relationship Id="rId32" Type="http://schemas.openxmlformats.org/officeDocument/2006/relationships/image" Target="../media/image224.png"/><Relationship Id="rId5" Type="http://schemas.openxmlformats.org/officeDocument/2006/relationships/image" Target="../media/image197.png"/><Relationship Id="rId15" Type="http://schemas.openxmlformats.org/officeDocument/2006/relationships/image" Target="../media/image207.png"/><Relationship Id="rId23" Type="http://schemas.openxmlformats.org/officeDocument/2006/relationships/image" Target="../media/image215.png"/><Relationship Id="rId28" Type="http://schemas.openxmlformats.org/officeDocument/2006/relationships/image" Target="../media/image220.png"/><Relationship Id="rId10" Type="http://schemas.openxmlformats.org/officeDocument/2006/relationships/image" Target="../media/image202.png"/><Relationship Id="rId19" Type="http://schemas.openxmlformats.org/officeDocument/2006/relationships/image" Target="../media/image211.png"/><Relationship Id="rId31" Type="http://schemas.openxmlformats.org/officeDocument/2006/relationships/image" Target="../media/image223.png"/><Relationship Id="rId4" Type="http://schemas.openxmlformats.org/officeDocument/2006/relationships/image" Target="../media/image196.png"/><Relationship Id="rId9" Type="http://schemas.openxmlformats.org/officeDocument/2006/relationships/image" Target="../media/image201.png"/><Relationship Id="rId14" Type="http://schemas.openxmlformats.org/officeDocument/2006/relationships/image" Target="../media/image206.png"/><Relationship Id="rId22" Type="http://schemas.openxmlformats.org/officeDocument/2006/relationships/image" Target="../media/image214.png"/><Relationship Id="rId27" Type="http://schemas.openxmlformats.org/officeDocument/2006/relationships/image" Target="../media/image219.png"/><Relationship Id="rId30" Type="http://schemas.openxmlformats.org/officeDocument/2006/relationships/image" Target="../media/image222.png"/><Relationship Id="rId8" Type="http://schemas.openxmlformats.org/officeDocument/2006/relationships/image" Target="../media/image20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18" Type="http://schemas.openxmlformats.org/officeDocument/2006/relationships/image" Target="../media/image71.png"/><Relationship Id="rId3" Type="http://schemas.openxmlformats.org/officeDocument/2006/relationships/image" Target="../media/image56.png"/><Relationship Id="rId21" Type="http://schemas.openxmlformats.org/officeDocument/2006/relationships/image" Target="../media/image74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17" Type="http://schemas.openxmlformats.org/officeDocument/2006/relationships/image" Target="../media/image7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9.png"/><Relationship Id="rId20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24" Type="http://schemas.openxmlformats.org/officeDocument/2006/relationships/image" Target="../media/image77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23" Type="http://schemas.openxmlformats.org/officeDocument/2006/relationships/image" Target="../media/image76.png"/><Relationship Id="rId10" Type="http://schemas.openxmlformats.org/officeDocument/2006/relationships/image" Target="../media/image63.png"/><Relationship Id="rId19" Type="http://schemas.openxmlformats.org/officeDocument/2006/relationships/image" Target="../media/image72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Relationship Id="rId22" Type="http://schemas.openxmlformats.org/officeDocument/2006/relationships/image" Target="../media/image7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3" Type="http://schemas.openxmlformats.org/officeDocument/2006/relationships/image" Target="../media/image78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11" Type="http://schemas.openxmlformats.org/officeDocument/2006/relationships/image" Target="../media/image85.png"/><Relationship Id="rId5" Type="http://schemas.openxmlformats.org/officeDocument/2006/relationships/image" Target="../media/image80.png"/><Relationship Id="rId15" Type="http://schemas.openxmlformats.org/officeDocument/2006/relationships/image" Target="../media/image89.png"/><Relationship Id="rId10" Type="http://schemas.openxmlformats.org/officeDocument/2006/relationships/image" Target="../media/image84.png"/><Relationship Id="rId4" Type="http://schemas.openxmlformats.org/officeDocument/2006/relationships/image" Target="../media/image79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3" Type="http://schemas.openxmlformats.org/officeDocument/2006/relationships/image" Target="../media/image44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0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5" Type="http://schemas.openxmlformats.org/officeDocument/2006/relationships/image" Target="../media/image10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18" Type="http://schemas.openxmlformats.org/officeDocument/2006/relationships/image" Target="../media/image120.png"/><Relationship Id="rId3" Type="http://schemas.openxmlformats.org/officeDocument/2006/relationships/image" Target="../media/image44.png"/><Relationship Id="rId21" Type="http://schemas.openxmlformats.org/officeDocument/2006/relationships/image" Target="../media/image123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17" Type="http://schemas.openxmlformats.org/officeDocument/2006/relationships/image" Target="../media/image11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18.png"/><Relationship Id="rId20" Type="http://schemas.openxmlformats.org/officeDocument/2006/relationships/image" Target="../media/image1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24" Type="http://schemas.openxmlformats.org/officeDocument/2006/relationships/image" Target="../media/image126.png"/><Relationship Id="rId5" Type="http://schemas.openxmlformats.org/officeDocument/2006/relationships/image" Target="../media/image107.png"/><Relationship Id="rId15" Type="http://schemas.openxmlformats.org/officeDocument/2006/relationships/image" Target="../media/image117.png"/><Relationship Id="rId23" Type="http://schemas.openxmlformats.org/officeDocument/2006/relationships/image" Target="../media/image125.png"/><Relationship Id="rId10" Type="http://schemas.openxmlformats.org/officeDocument/2006/relationships/image" Target="../media/image112.png"/><Relationship Id="rId19" Type="http://schemas.openxmlformats.org/officeDocument/2006/relationships/image" Target="../media/image121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Relationship Id="rId14" Type="http://schemas.openxmlformats.org/officeDocument/2006/relationships/image" Target="../media/image116.png"/><Relationship Id="rId22" Type="http://schemas.openxmlformats.org/officeDocument/2006/relationships/image" Target="../media/image1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1-text-2"/>
          <p:cNvSpPr/>
          <p:nvPr/>
        </p:nvSpPr>
        <p:spPr>
          <a:xfrm>
            <a:off x="877788" y="2098477"/>
            <a:ext cx="11314212" cy="10560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650" b="1" dirty="0">
                <a:solidFill>
                  <a:srgbClr val="0D2C6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Introducción</a:t>
            </a:r>
            <a:endParaRPr lang="en-US" sz="7650" dirty="0"/>
          </a:p>
        </p:txBody>
      </p:sp>
      <p:sp>
        <p:nvSpPr>
          <p:cNvPr id="4" name="SK-1-text-3"/>
          <p:cNvSpPr/>
          <p:nvPr/>
        </p:nvSpPr>
        <p:spPr>
          <a:xfrm>
            <a:off x="877788" y="3339703"/>
            <a:ext cx="7579995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Desarrollo Web</a:t>
            </a:r>
            <a:endParaRPr lang="en-US" sz="3450" dirty="0"/>
          </a:p>
        </p:txBody>
      </p:sp>
      <p:sp>
        <p:nvSpPr>
          <p:cNvPr id="5" name="SK-1-text-4"/>
          <p:cNvSpPr/>
          <p:nvPr/>
        </p:nvSpPr>
        <p:spPr>
          <a:xfrm>
            <a:off x="914400" y="5438329"/>
            <a:ext cx="700087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0D2C6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Pablo Andrés Márquez</a:t>
            </a:r>
            <a:endParaRPr lang="en-US" sz="2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83469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079" y="363438"/>
            <a:ext cx="60871" cy="493663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3206" y="1474440"/>
            <a:ext cx="9525" cy="480060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580" y="1442145"/>
            <a:ext cx="5669161" cy="4426148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10400" y="3634680"/>
            <a:ext cx="4510980" cy="78864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10400" y="4615309"/>
            <a:ext cx="1377553" cy="884634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70863" y="4615309"/>
            <a:ext cx="1377553" cy="877788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31475" y="4615309"/>
            <a:ext cx="1389757" cy="877788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10400" y="5721548"/>
            <a:ext cx="4510980" cy="9525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594777" y="4725144"/>
            <a:ext cx="402282" cy="418207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34165" y="4725144"/>
            <a:ext cx="365671" cy="411361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61498" y="4731990"/>
            <a:ext cx="402282" cy="404515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80957" y="3792438"/>
            <a:ext cx="548580" cy="459432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2988" y="1728192"/>
            <a:ext cx="5656957" cy="3854053"/>
          </a:xfrm>
          <a:prstGeom prst="rect">
            <a:avLst/>
          </a:prstGeom>
        </p:spPr>
      </p:pic>
      <p:sp>
        <p:nvSpPr>
          <p:cNvPr id="17" name="SK-11-text-16"/>
          <p:cNvSpPr/>
          <p:nvPr/>
        </p:nvSpPr>
        <p:spPr>
          <a:xfrm>
            <a:off x="621655" y="383977"/>
            <a:ext cx="1157034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1990s · ARQUITECTURA POR COMPONENTES</a:t>
            </a:r>
            <a:endParaRPr lang="en-US" sz="2700" dirty="0"/>
          </a:p>
        </p:txBody>
      </p:sp>
      <p:sp>
        <p:nvSpPr>
          <p:cNvPr id="18" name="SK-11-text-17"/>
          <p:cNvSpPr/>
          <p:nvPr/>
        </p:nvSpPr>
        <p:spPr>
          <a:xfrm>
            <a:off x="6961584" y="1522363"/>
            <a:ext cx="4645075" cy="18721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b="1" dirty="0">
                <a:solidFill>
                  <a:srgbClr val="0028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 sistema se construye a</a:t>
            </a:r>
            <a:endParaRPr lang="en-US" sz="2100" dirty="0"/>
          </a:p>
          <a:p>
            <a:pPr marL="0" indent="0" algn="l">
              <a:lnSpc>
                <a:spcPts val="2730"/>
              </a:lnSpc>
              <a:buNone/>
            </a:pPr>
            <a:r>
              <a:rPr lang="en-US" sz="2100" b="1" dirty="0">
                <a:solidFill>
                  <a:srgbClr val="0028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partir de módulos independientes</a:t>
            </a:r>
            <a:endParaRPr lang="en-US" sz="2100" dirty="0"/>
          </a:p>
          <a:p>
            <a:pPr marL="0" indent="0" algn="l">
              <a:lnSpc>
                <a:spcPts val="2730"/>
              </a:lnSpc>
              <a:buNone/>
            </a:pPr>
            <a:r>
              <a:rPr lang="en-US" sz="2100" b="1" dirty="0">
                <a:solidFill>
                  <a:srgbClr val="0028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que encapsulan funciones</a:t>
            </a:r>
            <a:endParaRPr lang="en-US" sz="2100" dirty="0"/>
          </a:p>
          <a:p>
            <a:pPr marL="0" indent="0" algn="l">
              <a:lnSpc>
                <a:spcPts val="2730"/>
              </a:lnSpc>
              <a:buNone/>
            </a:pPr>
            <a:r>
              <a:rPr lang="en-US" sz="2100" b="1" dirty="0">
                <a:solidFill>
                  <a:srgbClr val="0028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específicas y se conectan</a:t>
            </a:r>
            <a:endParaRPr lang="en-US" sz="2100" dirty="0"/>
          </a:p>
          <a:p>
            <a:pPr marL="0" indent="0" algn="l">
              <a:lnSpc>
                <a:spcPts val="2730"/>
              </a:lnSpc>
              <a:buNone/>
            </a:pPr>
            <a:r>
              <a:rPr lang="en-US" sz="2100" b="1" dirty="0">
                <a:solidFill>
                  <a:srgbClr val="0028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mediante interfaces definidas.</a:t>
            </a:r>
            <a:endParaRPr lang="en-US" sz="2100" dirty="0"/>
          </a:p>
        </p:txBody>
      </p:sp>
      <p:sp>
        <p:nvSpPr>
          <p:cNvPr id="19" name="SK-11-text-18"/>
          <p:cNvSpPr/>
          <p:nvPr/>
        </p:nvSpPr>
        <p:spPr>
          <a:xfrm>
            <a:off x="7900392" y="3751213"/>
            <a:ext cx="2913757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B8860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Cambiar una pieza sin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B8860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reconstruir todo el sistema</a:t>
            </a:r>
            <a:endParaRPr lang="en-US" sz="1650" dirty="0"/>
          </a:p>
        </p:txBody>
      </p:sp>
      <p:sp>
        <p:nvSpPr>
          <p:cNvPr id="20" name="SK-11-text-19"/>
          <p:cNvSpPr/>
          <p:nvPr/>
        </p:nvSpPr>
        <p:spPr>
          <a:xfrm>
            <a:off x="7179469" y="5211961"/>
            <a:ext cx="95398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0028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Reutilización</a:t>
            </a:r>
            <a:endParaRPr lang="en-US" sz="1050" dirty="0"/>
          </a:p>
        </p:txBody>
      </p:sp>
      <p:sp>
        <p:nvSpPr>
          <p:cNvPr id="21" name="SK-11-text-20"/>
          <p:cNvSpPr/>
          <p:nvPr/>
        </p:nvSpPr>
        <p:spPr>
          <a:xfrm>
            <a:off x="8740080" y="5211961"/>
            <a:ext cx="95398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0028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Modularidad</a:t>
            </a:r>
            <a:endParaRPr lang="en-US" sz="1050" dirty="0"/>
          </a:p>
        </p:txBody>
      </p:sp>
      <p:sp>
        <p:nvSpPr>
          <p:cNvPr id="22" name="SK-11-text-21"/>
          <p:cNvSpPr/>
          <p:nvPr/>
        </p:nvSpPr>
        <p:spPr>
          <a:xfrm>
            <a:off x="10398175" y="5211961"/>
            <a:ext cx="85635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0028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Flexibilidad</a:t>
            </a:r>
            <a:endParaRPr lang="en-US" sz="1050" dirty="0"/>
          </a:p>
        </p:txBody>
      </p:sp>
      <p:sp>
        <p:nvSpPr>
          <p:cNvPr id="23" name="SK-11-text-22"/>
          <p:cNvSpPr/>
          <p:nvPr/>
        </p:nvSpPr>
        <p:spPr>
          <a:xfrm>
            <a:off x="6973788" y="5877223"/>
            <a:ext cx="408429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¿Qué debe exponer un componente para integrarse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sin revelar su implementación interna?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76027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69777"/>
            <a:ext cx="902196" cy="75307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1316" y="1563588"/>
            <a:ext cx="9525" cy="4437013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9859" y="3744367"/>
            <a:ext cx="5071765" cy="137160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7490" y="5364956"/>
            <a:ext cx="1316682" cy="9525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69112"/>
            <a:ext cx="12192000" cy="9525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777365" y="6398419"/>
            <a:ext cx="182761" cy="143917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03082" y="5527477"/>
            <a:ext cx="572988" cy="575965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61584" y="3895279"/>
            <a:ext cx="707082" cy="89148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2596" y="1268611"/>
            <a:ext cx="5815459" cy="4834830"/>
          </a:xfrm>
          <a:prstGeom prst="rect">
            <a:avLst/>
          </a:prstGeom>
        </p:spPr>
      </p:pic>
      <p:sp>
        <p:nvSpPr>
          <p:cNvPr id="13" name="SK-12-text-12"/>
          <p:cNvSpPr/>
          <p:nvPr/>
        </p:nvSpPr>
        <p:spPr>
          <a:xfrm>
            <a:off x="341263" y="315367"/>
            <a:ext cx="11850737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FINALES DE 1990s–2000s · SOA</a:t>
            </a:r>
            <a:endParaRPr lang="en-US" sz="3525" dirty="0"/>
          </a:p>
        </p:txBody>
      </p:sp>
      <p:sp>
        <p:nvSpPr>
          <p:cNvPr id="14" name="SK-12-text-13"/>
          <p:cNvSpPr/>
          <p:nvPr/>
        </p:nvSpPr>
        <p:spPr>
          <a:xfrm>
            <a:off x="6742063" y="1543050"/>
            <a:ext cx="4718298" cy="18652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430"/>
              </a:lnSpc>
              <a:buNone/>
            </a:pPr>
            <a:r>
              <a:rPr lang="en-US" sz="18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Arquitectura Orientada a Servicios</a:t>
            </a:r>
            <a:endParaRPr lang="en-US" sz="1800" dirty="0"/>
          </a:p>
          <a:p>
            <a:pPr marL="0" indent="0" algn="l">
              <a:lnSpc>
                <a:spcPts val="2430"/>
              </a:lnSpc>
              <a:buNone/>
            </a:pPr>
            <a:r>
              <a:rPr lang="en-US" sz="18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estructura los sistemas como servicios</a:t>
            </a:r>
            <a:endParaRPr lang="en-US" sz="1800" dirty="0"/>
          </a:p>
          <a:p>
            <a:pPr marL="0" indent="0" algn="l">
              <a:lnSpc>
                <a:spcPts val="2430"/>
              </a:lnSpc>
              <a:buNone/>
            </a:pPr>
            <a:r>
              <a:rPr lang="en-US" sz="18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independientes e interoperables que</a:t>
            </a:r>
            <a:endParaRPr lang="en-US" sz="1800" dirty="0"/>
          </a:p>
          <a:p>
            <a:pPr marL="0" indent="0" algn="l">
              <a:lnSpc>
                <a:spcPts val="2430"/>
              </a:lnSpc>
              <a:buNone/>
            </a:pPr>
            <a:r>
              <a:rPr lang="en-US" sz="18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pueden descubrirse, combinarse y</a:t>
            </a:r>
            <a:endParaRPr lang="en-US" sz="1800" dirty="0"/>
          </a:p>
          <a:p>
            <a:pPr marL="0" indent="0" algn="l">
              <a:lnSpc>
                <a:spcPts val="2430"/>
              </a:lnSpc>
              <a:buNone/>
            </a:pPr>
            <a:r>
              <a:rPr lang="en-US" sz="18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reutilizarse.</a:t>
            </a:r>
            <a:endParaRPr lang="en-US" sz="1800" dirty="0"/>
          </a:p>
        </p:txBody>
      </p:sp>
      <p:sp>
        <p:nvSpPr>
          <p:cNvPr id="15" name="SK-12-text-14"/>
          <p:cNvSpPr/>
          <p:nvPr/>
        </p:nvSpPr>
        <p:spPr>
          <a:xfrm>
            <a:off x="7973467" y="3874740"/>
            <a:ext cx="3182094" cy="11108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capacidad se ofrece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como servicio, no como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aplicación monolítica</a:t>
            </a:r>
            <a:endParaRPr lang="en-US" sz="1950" dirty="0"/>
          </a:p>
        </p:txBody>
      </p:sp>
      <p:sp>
        <p:nvSpPr>
          <p:cNvPr id="16" name="SK-12-text-15"/>
          <p:cNvSpPr/>
          <p:nvPr/>
        </p:nvSpPr>
        <p:spPr>
          <a:xfrm>
            <a:off x="7571184" y="5575548"/>
            <a:ext cx="4193977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5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¿Qué diferencia un servicio reutilizable</a:t>
            </a:r>
            <a:endParaRPr lang="en-US" sz="150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5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 una función interna de una aplicación?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220688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59" y="233065"/>
            <a:ext cx="536377" cy="123379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211163"/>
            <a:ext cx="12192000" cy="31817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6851" y="2907506"/>
            <a:ext cx="5059581" cy="28416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9018" y="3668911"/>
            <a:ext cx="9525" cy="1028700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65928" y="3668911"/>
            <a:ext cx="9525" cy="1028700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13090" y="5048101"/>
            <a:ext cx="5303490" cy="619274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6455" y="5958929"/>
            <a:ext cx="10289977" cy="632222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7161" y="6034980"/>
            <a:ext cx="499765" cy="479971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83796" y="5088582"/>
            <a:ext cx="548580" cy="534888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33992" y="3566071"/>
            <a:ext cx="621655" cy="582811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87953" y="3600450"/>
            <a:ext cx="585192" cy="575965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68988" y="3607296"/>
            <a:ext cx="597396" cy="589657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89992" y="1604665"/>
            <a:ext cx="4742557" cy="4053036"/>
          </a:xfrm>
          <a:prstGeom prst="rect">
            <a:avLst/>
          </a:prstGeom>
        </p:spPr>
      </p:pic>
      <p:sp>
        <p:nvSpPr>
          <p:cNvPr id="17" name="SK-13-text-16"/>
          <p:cNvSpPr/>
          <p:nvPr/>
        </p:nvSpPr>
        <p:spPr>
          <a:xfrm>
            <a:off x="621655" y="507355"/>
            <a:ext cx="11570345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1990s · ARQUITECTURA N-TIER</a:t>
            </a:r>
            <a:endParaRPr lang="en-US" sz="3600" dirty="0"/>
          </a:p>
        </p:txBody>
      </p:sp>
      <p:sp>
        <p:nvSpPr>
          <p:cNvPr id="18" name="SK-13-text-17"/>
          <p:cNvSpPr/>
          <p:nvPr/>
        </p:nvSpPr>
        <p:spPr>
          <a:xfrm>
            <a:off x="6096000" y="1714500"/>
            <a:ext cx="4510980" cy="10011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aplicación se divide en capas con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responsabilidades específicas y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dependencias controladas.</a:t>
            </a:r>
            <a:endParaRPr lang="en-US" sz="1950" dirty="0"/>
          </a:p>
        </p:txBody>
      </p:sp>
      <p:sp>
        <p:nvSpPr>
          <p:cNvPr id="19" name="SK-13-text-18"/>
          <p:cNvSpPr/>
          <p:nvPr/>
        </p:nvSpPr>
        <p:spPr>
          <a:xfrm>
            <a:off x="6120259" y="3216325"/>
            <a:ext cx="261937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BENEFICIOS</a:t>
            </a:r>
            <a:endParaRPr lang="en-US" sz="1650" dirty="0"/>
          </a:p>
        </p:txBody>
      </p:sp>
      <p:sp>
        <p:nvSpPr>
          <p:cNvPr id="20" name="SK-13-text-19"/>
          <p:cNvSpPr/>
          <p:nvPr/>
        </p:nvSpPr>
        <p:spPr>
          <a:xfrm>
            <a:off x="6205686" y="4299942"/>
            <a:ext cx="1511796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Separación de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responsabilidades</a:t>
            </a:r>
            <a:endParaRPr lang="en-US" sz="1350" dirty="0"/>
          </a:p>
        </p:txBody>
      </p:sp>
      <p:sp>
        <p:nvSpPr>
          <p:cNvPr id="21" name="SK-13-text-20"/>
          <p:cNvSpPr/>
          <p:nvPr/>
        </p:nvSpPr>
        <p:spPr>
          <a:xfrm>
            <a:off x="8032998" y="4306788"/>
            <a:ext cx="12954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Mantenimiento</a:t>
            </a:r>
            <a:endParaRPr lang="en-US" sz="1200" dirty="0"/>
          </a:p>
        </p:txBody>
      </p:sp>
      <p:sp>
        <p:nvSpPr>
          <p:cNvPr id="22" name="SK-13-text-21"/>
          <p:cNvSpPr/>
          <p:nvPr/>
        </p:nvSpPr>
        <p:spPr>
          <a:xfrm>
            <a:off x="9764167" y="4306788"/>
            <a:ext cx="116115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Escalabilidad</a:t>
            </a:r>
            <a:endParaRPr lang="en-US" sz="1200" dirty="0"/>
          </a:p>
        </p:txBody>
      </p:sp>
      <p:sp>
        <p:nvSpPr>
          <p:cNvPr id="23" name="SK-13-text-22"/>
          <p:cNvSpPr/>
          <p:nvPr/>
        </p:nvSpPr>
        <p:spPr>
          <a:xfrm>
            <a:off x="6766471" y="5232648"/>
            <a:ext cx="542552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Cada capa cambia a un ritmo diferente</a:t>
            </a:r>
            <a:endParaRPr lang="en-US" sz="1650" dirty="0"/>
          </a:p>
        </p:txBody>
      </p:sp>
      <p:sp>
        <p:nvSpPr>
          <p:cNvPr id="24" name="SK-13-text-23"/>
          <p:cNvSpPr/>
          <p:nvPr/>
        </p:nvSpPr>
        <p:spPr>
          <a:xfrm>
            <a:off x="1743373" y="6165205"/>
            <a:ext cx="1044862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¿Qué riesgo aparece cuando una capa conoce demasiados detalles de las demás?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08013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82761" cy="1008013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71" y="3878907"/>
            <a:ext cx="1499592" cy="1905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396" y="5006280"/>
            <a:ext cx="11119098" cy="946398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396" y="6082308"/>
            <a:ext cx="11119098" cy="618530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8973" y="6158359"/>
            <a:ext cx="487561" cy="466279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14879" y="5253186"/>
            <a:ext cx="499765" cy="438894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81365" y="5170884"/>
            <a:ext cx="633859" cy="61719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35561" y="5170884"/>
            <a:ext cx="646063" cy="617190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5584" y="5170884"/>
            <a:ext cx="633859" cy="617190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76565" y="1083469"/>
            <a:ext cx="6290965" cy="3758059"/>
          </a:xfrm>
          <a:prstGeom prst="rect">
            <a:avLst/>
          </a:prstGeom>
        </p:spPr>
      </p:pic>
      <p:sp>
        <p:nvSpPr>
          <p:cNvPr id="14" name="SK-14-text-13"/>
          <p:cNvSpPr/>
          <p:nvPr/>
        </p:nvSpPr>
        <p:spPr>
          <a:xfrm>
            <a:off x="572988" y="383977"/>
            <a:ext cx="1032129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2010s • MICROSERVICIOS</a:t>
            </a:r>
            <a:endParaRPr lang="en-US" sz="2700" dirty="0"/>
          </a:p>
        </p:txBody>
      </p:sp>
      <p:sp>
        <p:nvSpPr>
          <p:cNvPr id="15" name="SK-14-text-14"/>
          <p:cNvSpPr/>
          <p:nvPr/>
        </p:nvSpPr>
        <p:spPr>
          <a:xfrm>
            <a:off x="621655" y="2016175"/>
            <a:ext cx="4474369" cy="14332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80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Una aplicación se construye como</a:t>
            </a:r>
            <a:endParaRPr lang="en-US" sz="180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80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 conjunto de servicios pequeños</a:t>
            </a:r>
            <a:endParaRPr lang="en-US" sz="180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80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 autónomos, cada uno enfocado en</a:t>
            </a:r>
            <a:endParaRPr lang="en-US" sz="180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80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una capacidad específica.</a:t>
            </a:r>
            <a:endParaRPr lang="en-US" sz="1800" dirty="0"/>
          </a:p>
        </p:txBody>
      </p:sp>
      <p:sp>
        <p:nvSpPr>
          <p:cNvPr id="16" name="SK-14-text-15"/>
          <p:cNvSpPr/>
          <p:nvPr/>
        </p:nvSpPr>
        <p:spPr>
          <a:xfrm>
            <a:off x="1633686" y="5260032"/>
            <a:ext cx="129227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Despliegue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independiente</a:t>
            </a:r>
            <a:endParaRPr lang="en-US" sz="1350" dirty="0"/>
          </a:p>
        </p:txBody>
      </p:sp>
      <p:sp>
        <p:nvSpPr>
          <p:cNvPr id="17" name="SK-14-text-16"/>
          <p:cNvSpPr/>
          <p:nvPr/>
        </p:nvSpPr>
        <p:spPr>
          <a:xfrm>
            <a:off x="4315867" y="5260032"/>
            <a:ext cx="80456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Escalado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selectivo</a:t>
            </a:r>
            <a:endParaRPr lang="en-US" sz="1350" dirty="0"/>
          </a:p>
        </p:txBody>
      </p:sp>
      <p:sp>
        <p:nvSpPr>
          <p:cNvPr id="18" name="SK-14-text-17"/>
          <p:cNvSpPr/>
          <p:nvPr/>
        </p:nvSpPr>
        <p:spPr>
          <a:xfrm>
            <a:off x="6425059" y="5260032"/>
            <a:ext cx="1024086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Equipos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autónomos</a:t>
            </a:r>
            <a:endParaRPr lang="en-US" sz="1350" dirty="0"/>
          </a:p>
        </p:txBody>
      </p:sp>
      <p:sp>
        <p:nvSpPr>
          <p:cNvPr id="19" name="SK-14-text-18"/>
          <p:cNvSpPr/>
          <p:nvPr/>
        </p:nvSpPr>
        <p:spPr>
          <a:xfrm>
            <a:off x="8900071" y="5260032"/>
            <a:ext cx="2487067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Más autonomía, pero también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más coordinación distribuida.</a:t>
            </a:r>
            <a:endParaRPr lang="en-US" sz="1350" dirty="0"/>
          </a:p>
        </p:txBody>
      </p:sp>
      <p:sp>
        <p:nvSpPr>
          <p:cNvPr id="20" name="SK-14-text-19"/>
          <p:cNvSpPr/>
          <p:nvPr/>
        </p:nvSpPr>
        <p:spPr>
          <a:xfrm>
            <a:off x="1426369" y="6261348"/>
            <a:ext cx="1076563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¿Cuándo vale la pena distribuir una aplicación y cuándo añade complejidad innecesaria?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47824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459432"/>
            <a:ext cx="292596" cy="123379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1537692"/>
            <a:ext cx="1048494" cy="3810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3438525"/>
            <a:ext cx="4181773" cy="866775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192" y="4546848"/>
            <a:ext cx="4181773" cy="733723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36452" y="5657850"/>
            <a:ext cx="19050" cy="438894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3177" y="5294263"/>
            <a:ext cx="6486079" cy="809179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850761" y="5404098"/>
            <a:ext cx="609600" cy="603498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826353" y="5609779"/>
            <a:ext cx="146298" cy="198834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448479" y="5609779"/>
            <a:ext cx="231577" cy="198834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70777" y="5397103"/>
            <a:ext cx="609600" cy="610344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17161" y="5609779"/>
            <a:ext cx="255984" cy="205680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32290" y="5397103"/>
            <a:ext cx="585192" cy="610344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535067" y="5390257"/>
            <a:ext cx="621655" cy="617190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681365" y="1158925"/>
            <a:ext cx="6217890" cy="3854053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2988" y="5644009"/>
            <a:ext cx="463153" cy="466279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19286" y="4649688"/>
            <a:ext cx="524173" cy="528042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07082" y="3572917"/>
            <a:ext cx="572988" cy="575965"/>
          </a:xfrm>
          <a:prstGeom prst="rect">
            <a:avLst/>
          </a:prstGeom>
        </p:spPr>
      </p:pic>
      <p:sp>
        <p:nvSpPr>
          <p:cNvPr id="21" name="SK-15-text-20"/>
          <p:cNvSpPr/>
          <p:nvPr/>
        </p:nvSpPr>
        <p:spPr>
          <a:xfrm>
            <a:off x="572988" y="891480"/>
            <a:ext cx="11619012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2D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MVC • SEPARAR RESPONSABILIDADES</a:t>
            </a:r>
            <a:endParaRPr lang="en-US" sz="2550" dirty="0"/>
          </a:p>
        </p:txBody>
      </p:sp>
      <p:sp>
        <p:nvSpPr>
          <p:cNvPr id="22" name="SK-15-text-21"/>
          <p:cNvSpPr/>
          <p:nvPr/>
        </p:nvSpPr>
        <p:spPr>
          <a:xfrm>
            <a:off x="536377" y="1954411"/>
            <a:ext cx="4035475" cy="11863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28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MVC organiza una aplicación en Modelo,</a:t>
            </a:r>
            <a:endParaRPr lang="en-US" sz="1650" dirty="0"/>
          </a:p>
          <a:p>
            <a:pPr marL="0" indent="0" algn="l">
              <a:lnSpc>
                <a:spcPts val="2228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Vista y Controlador para evitar que la</a:t>
            </a:r>
            <a:endParaRPr lang="en-US" sz="1650" dirty="0"/>
          </a:p>
          <a:p>
            <a:pPr marL="0" indent="0" algn="l">
              <a:lnSpc>
                <a:spcPts val="2228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interfaz, la lógica y los datos queden</a:t>
            </a:r>
            <a:endParaRPr lang="en-US" sz="1650" dirty="0"/>
          </a:p>
          <a:p>
            <a:pPr marL="0" indent="0" algn="l">
              <a:lnSpc>
                <a:spcPts val="2228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mezclados.</a:t>
            </a:r>
            <a:endParaRPr lang="en-US" sz="1650" dirty="0"/>
          </a:p>
        </p:txBody>
      </p:sp>
      <p:sp>
        <p:nvSpPr>
          <p:cNvPr id="23" name="SK-15-text-22"/>
          <p:cNvSpPr/>
          <p:nvPr/>
        </p:nvSpPr>
        <p:spPr>
          <a:xfrm>
            <a:off x="1377553" y="3593455"/>
            <a:ext cx="2694384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2D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Separar facilita cambiar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2D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 probar cada parte</a:t>
            </a:r>
            <a:endParaRPr lang="en-US" sz="1650" dirty="0"/>
          </a:p>
        </p:txBody>
      </p:sp>
      <p:sp>
        <p:nvSpPr>
          <p:cNvPr id="24" name="SK-15-text-23"/>
          <p:cNvSpPr/>
          <p:nvPr/>
        </p:nvSpPr>
        <p:spPr>
          <a:xfrm>
            <a:off x="1377553" y="4704457"/>
            <a:ext cx="2925961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Patrón agnóstico al lenguaje; común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 aplicaciones web y de escritorio</a:t>
            </a:r>
            <a:endParaRPr lang="en-US" sz="1350" dirty="0"/>
          </a:p>
        </p:txBody>
      </p:sp>
      <p:sp>
        <p:nvSpPr>
          <p:cNvPr id="25" name="SK-15-text-24"/>
          <p:cNvSpPr/>
          <p:nvPr/>
        </p:nvSpPr>
        <p:spPr>
          <a:xfrm>
            <a:off x="1243459" y="5678388"/>
            <a:ext cx="354776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¿Qué componente debería cambiar si solo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cambia la forma de presentar la información?</a:t>
            </a:r>
            <a:endParaRPr lang="en-US" sz="1350" dirty="0"/>
          </a:p>
        </p:txBody>
      </p:sp>
      <p:sp>
        <p:nvSpPr>
          <p:cNvPr id="26" name="SK-15-text-25"/>
          <p:cNvSpPr/>
          <p:nvPr/>
        </p:nvSpPr>
        <p:spPr>
          <a:xfrm>
            <a:off x="6181279" y="5630317"/>
            <a:ext cx="127635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usuario</a:t>
            </a:r>
            <a:endParaRPr lang="en-US" sz="1125" dirty="0"/>
          </a:p>
        </p:txBody>
      </p:sp>
      <p:sp>
        <p:nvSpPr>
          <p:cNvPr id="27" name="SK-15-text-26"/>
          <p:cNvSpPr/>
          <p:nvPr/>
        </p:nvSpPr>
        <p:spPr>
          <a:xfrm>
            <a:off x="7754094" y="5630317"/>
            <a:ext cx="196215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controlador</a:t>
            </a:r>
            <a:endParaRPr lang="en-US" sz="1125" dirty="0"/>
          </a:p>
        </p:txBody>
      </p:sp>
      <p:sp>
        <p:nvSpPr>
          <p:cNvPr id="28" name="SK-15-text-27"/>
          <p:cNvSpPr/>
          <p:nvPr/>
        </p:nvSpPr>
        <p:spPr>
          <a:xfrm>
            <a:off x="9729192" y="5630317"/>
            <a:ext cx="110490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modelo</a:t>
            </a:r>
            <a:endParaRPr lang="en-US" sz="1125" dirty="0"/>
          </a:p>
        </p:txBody>
      </p:sp>
      <p:sp>
        <p:nvSpPr>
          <p:cNvPr id="29" name="SK-15-text-28"/>
          <p:cNvSpPr/>
          <p:nvPr/>
        </p:nvSpPr>
        <p:spPr>
          <a:xfrm>
            <a:off x="11155561" y="5609779"/>
            <a:ext cx="9334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vista</a:t>
            </a:r>
            <a:endParaRPr lang="en-US" sz="11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69777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6357" y="171450"/>
            <a:ext cx="19050" cy="720030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70063" y="1206996"/>
            <a:ext cx="1536055" cy="342900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3780" y="1206996"/>
            <a:ext cx="1536055" cy="342900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079" y="1549896"/>
            <a:ext cx="5120580" cy="3332857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5192" y="1569690"/>
            <a:ext cx="4779169" cy="570458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192" y="2180779"/>
            <a:ext cx="4779169" cy="1837879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5192" y="4224486"/>
            <a:ext cx="4779169" cy="685800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49553" y="1549896"/>
            <a:ext cx="5852071" cy="3415159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44667" y="1562844"/>
            <a:ext cx="5559475" cy="577304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44667" y="2180779"/>
            <a:ext cx="2779663" cy="2784277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21961" y="2706142"/>
            <a:ext cx="2682180" cy="1034207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144000" y="2729359"/>
            <a:ext cx="1462980" cy="315367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21961" y="4128492"/>
            <a:ext cx="2682180" cy="816025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535067" y="3140869"/>
            <a:ext cx="414486" cy="411361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656957" y="3337173"/>
            <a:ext cx="170557" cy="19050"/>
          </a:xfrm>
          <a:prstGeom prst="rect">
            <a:avLst/>
          </a:prstGeom>
        </p:spPr>
      </p:pic>
      <p:pic>
        <p:nvPicPr>
          <p:cNvPr id="19" name="SK-16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81523" y="3319757"/>
            <a:ext cx="53882" cy="53882"/>
          </a:xfrm>
          <a:prstGeom prst="rect">
            <a:avLst/>
          </a:prstGeom>
        </p:spPr>
      </p:pic>
      <p:pic>
        <p:nvPicPr>
          <p:cNvPr id="20" name="SK-16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035969" y="5225653"/>
            <a:ext cx="8778180" cy="452586"/>
          </a:xfrm>
          <a:prstGeom prst="rect">
            <a:avLst/>
          </a:prstGeom>
        </p:spPr>
      </p:pic>
      <p:pic>
        <p:nvPicPr>
          <p:cNvPr id="21" name="SK-16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07082" y="5838230"/>
            <a:ext cx="10850761" cy="9525"/>
          </a:xfrm>
          <a:prstGeom prst="rect">
            <a:avLst/>
          </a:prstGeom>
        </p:spPr>
      </p:pic>
      <p:pic>
        <p:nvPicPr>
          <p:cNvPr id="22" name="SK-16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21380" y="5815459"/>
            <a:ext cx="97482" cy="54769"/>
          </a:xfrm>
          <a:prstGeom prst="rect">
            <a:avLst/>
          </a:prstGeom>
        </p:spPr>
      </p:pic>
      <p:pic>
        <p:nvPicPr>
          <p:cNvPr id="23" name="SK-16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091238" y="6069211"/>
            <a:ext cx="9525" cy="239911"/>
          </a:xfrm>
          <a:prstGeom prst="rect">
            <a:avLst/>
          </a:prstGeom>
        </p:spPr>
      </p:pic>
      <p:pic>
        <p:nvPicPr>
          <p:cNvPr id="24" name="SK-16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25059" y="6028134"/>
            <a:ext cx="475357" cy="466279"/>
          </a:xfrm>
          <a:prstGeom prst="rect">
            <a:avLst/>
          </a:prstGeom>
        </p:spPr>
      </p:pic>
      <p:pic>
        <p:nvPicPr>
          <p:cNvPr id="25" name="SK-16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67953" y="6041827"/>
            <a:ext cx="463153" cy="452586"/>
          </a:xfrm>
          <a:prstGeom prst="rect">
            <a:avLst/>
          </a:prstGeom>
        </p:spPr>
      </p:pic>
      <p:pic>
        <p:nvPicPr>
          <p:cNvPr id="26" name="SK-16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511796" y="5225653"/>
            <a:ext cx="438894" cy="445740"/>
          </a:xfrm>
          <a:prstGeom prst="rect">
            <a:avLst/>
          </a:prstGeom>
        </p:spPr>
      </p:pic>
      <p:pic>
        <p:nvPicPr>
          <p:cNvPr id="27" name="SK-16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156055" y="4334173"/>
            <a:ext cx="426690" cy="411361"/>
          </a:xfrm>
          <a:prstGeom prst="rect">
            <a:avLst/>
          </a:prstGeom>
        </p:spPr>
      </p:pic>
      <p:pic>
        <p:nvPicPr>
          <p:cNvPr id="28" name="SK-16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096000" y="2269927"/>
            <a:ext cx="2608957" cy="2605980"/>
          </a:xfrm>
          <a:prstGeom prst="rect">
            <a:avLst/>
          </a:prstGeom>
        </p:spPr>
      </p:pic>
      <p:pic>
        <p:nvPicPr>
          <p:cNvPr id="29" name="SK-16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108055" y="1639044"/>
            <a:ext cx="426690" cy="425053"/>
          </a:xfrm>
          <a:prstGeom prst="rect">
            <a:avLst/>
          </a:prstGeom>
        </p:spPr>
      </p:pic>
      <p:pic>
        <p:nvPicPr>
          <p:cNvPr id="30" name="SK-16-img-29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43694" y="4347865"/>
            <a:ext cx="463153" cy="438894"/>
          </a:xfrm>
          <a:prstGeom prst="rect">
            <a:avLst/>
          </a:prstGeom>
        </p:spPr>
      </p:pic>
      <p:pic>
        <p:nvPicPr>
          <p:cNvPr id="31" name="SK-16-img-30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82675" y="2359075"/>
            <a:ext cx="4559796" cy="1481286"/>
          </a:xfrm>
          <a:prstGeom prst="rect">
            <a:avLst/>
          </a:prstGeom>
        </p:spPr>
      </p:pic>
      <p:pic>
        <p:nvPicPr>
          <p:cNvPr id="32" name="SK-16-img-31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82675" y="1645890"/>
            <a:ext cx="426690" cy="418207"/>
          </a:xfrm>
          <a:prstGeom prst="rect">
            <a:avLst/>
          </a:prstGeom>
        </p:spPr>
      </p:pic>
      <p:sp>
        <p:nvSpPr>
          <p:cNvPr id="33" name="SK-16-text-32"/>
          <p:cNvSpPr/>
          <p:nvPr/>
        </p:nvSpPr>
        <p:spPr>
          <a:xfrm>
            <a:off x="451098" y="178296"/>
            <a:ext cx="5986165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INYECCIÓN DE DEPENDENCIAS</a:t>
            </a:r>
            <a:endParaRPr lang="en-US" sz="2250" dirty="0"/>
          </a:p>
          <a:p>
            <a:pPr marL="0" indent="0" algn="l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DEL ACOPLAMIENTO A LA FLEXIBILIDAD</a:t>
            </a:r>
            <a:endParaRPr lang="en-US" sz="2250" dirty="0"/>
          </a:p>
        </p:txBody>
      </p:sp>
      <p:sp>
        <p:nvSpPr>
          <p:cNvPr id="34" name="SK-16-text-33"/>
          <p:cNvSpPr/>
          <p:nvPr/>
        </p:nvSpPr>
        <p:spPr>
          <a:xfrm>
            <a:off x="10424071" y="198834"/>
            <a:ext cx="1194792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1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Pontificia</a:t>
            </a:r>
            <a:endParaRPr lang="en-US" sz="1650" dirty="0"/>
          </a:p>
          <a:p>
            <a:pPr marL="0" indent="0" algn="l">
              <a:lnSpc>
                <a:spcPts val="181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Universidad</a:t>
            </a:r>
            <a:endParaRPr lang="en-US" sz="1650" dirty="0"/>
          </a:p>
          <a:p>
            <a:pPr marL="0" indent="0" algn="l">
              <a:lnSpc>
                <a:spcPts val="181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Javeriana</a:t>
            </a:r>
            <a:endParaRPr lang="en-US" sz="1650" dirty="0"/>
          </a:p>
        </p:txBody>
      </p:sp>
      <p:sp>
        <p:nvSpPr>
          <p:cNvPr id="35" name="SK-16-text-34"/>
          <p:cNvSpPr/>
          <p:nvPr/>
        </p:nvSpPr>
        <p:spPr>
          <a:xfrm>
            <a:off x="2605088" y="1289298"/>
            <a:ext cx="62954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SIN DI</a:t>
            </a:r>
            <a:endParaRPr lang="en-US" sz="1275" dirty="0"/>
          </a:p>
        </p:txBody>
      </p:sp>
      <p:sp>
        <p:nvSpPr>
          <p:cNvPr id="36" name="SK-16-text-35"/>
          <p:cNvSpPr/>
          <p:nvPr/>
        </p:nvSpPr>
        <p:spPr>
          <a:xfrm>
            <a:off x="1194792" y="1748730"/>
            <a:ext cx="848868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13D6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DataProcessor crea directamente XMLPersistence</a:t>
            </a:r>
            <a:endParaRPr lang="en-US" sz="1200" dirty="0"/>
          </a:p>
        </p:txBody>
      </p:sp>
      <p:sp>
        <p:nvSpPr>
          <p:cNvPr id="37" name="SK-16-text-36"/>
          <p:cNvSpPr/>
          <p:nvPr/>
        </p:nvSpPr>
        <p:spPr>
          <a:xfrm>
            <a:off x="1341090" y="4354711"/>
            <a:ext cx="17221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C6282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RESULTADO</a:t>
            </a:r>
            <a:endParaRPr lang="en-US" sz="1200" dirty="0"/>
          </a:p>
        </p:txBody>
      </p:sp>
      <p:sp>
        <p:nvSpPr>
          <p:cNvPr id="38" name="SK-16-text-37"/>
          <p:cNvSpPr/>
          <p:nvPr/>
        </p:nvSpPr>
        <p:spPr>
          <a:xfrm>
            <a:off x="1328886" y="4587925"/>
            <a:ext cx="35509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121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Acoplamiento fuerte</a:t>
            </a:r>
            <a:endParaRPr lang="en-US" sz="1200" dirty="0"/>
          </a:p>
        </p:txBody>
      </p:sp>
      <p:sp>
        <p:nvSpPr>
          <p:cNvPr id="39" name="SK-16-text-38"/>
          <p:cNvSpPr/>
          <p:nvPr/>
        </p:nvSpPr>
        <p:spPr>
          <a:xfrm>
            <a:off x="8298805" y="1289298"/>
            <a:ext cx="71482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 DI</a:t>
            </a:r>
            <a:endParaRPr lang="en-US" sz="1275" dirty="0"/>
          </a:p>
        </p:txBody>
      </p:sp>
      <p:sp>
        <p:nvSpPr>
          <p:cNvPr id="40" name="SK-16-text-39"/>
          <p:cNvSpPr/>
          <p:nvPr/>
        </p:nvSpPr>
        <p:spPr>
          <a:xfrm>
            <a:off x="6644580" y="1748730"/>
            <a:ext cx="55474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13D6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DataProcessor recibe una abstracción Persistence</a:t>
            </a:r>
            <a:endParaRPr lang="en-US" sz="1200" dirty="0"/>
          </a:p>
        </p:txBody>
      </p:sp>
      <p:sp>
        <p:nvSpPr>
          <p:cNvPr id="41" name="SK-16-text-40"/>
          <p:cNvSpPr/>
          <p:nvPr/>
        </p:nvSpPr>
        <p:spPr>
          <a:xfrm>
            <a:off x="9264253" y="2811661"/>
            <a:ext cx="123438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2121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EJEMPLO DE USO</a:t>
            </a:r>
            <a:endParaRPr lang="en-US" sz="900" dirty="0"/>
          </a:p>
        </p:txBody>
      </p:sp>
      <p:sp>
        <p:nvSpPr>
          <p:cNvPr id="42" name="SK-16-text-41"/>
          <p:cNvSpPr/>
          <p:nvPr/>
        </p:nvSpPr>
        <p:spPr>
          <a:xfrm>
            <a:off x="9095184" y="3140869"/>
            <a:ext cx="2535882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990"/>
              </a:lnSpc>
              <a:buNone/>
            </a:pPr>
            <a:r>
              <a:rPr lang="en-US" sz="825" dirty="0">
                <a:solidFill>
                  <a:srgbClr val="212121"/>
                </a:solidFill>
              </a:rPr>
              <a:t>DataProcessor proc =</a:t>
            </a:r>
            <a:endParaRPr lang="en-US" sz="825" dirty="0"/>
          </a:p>
          <a:p>
            <a:pPr marL="0" indent="0" algn="l">
              <a:lnSpc>
                <a:spcPts val="990"/>
              </a:lnSpc>
              <a:buNone/>
            </a:pPr>
            <a:r>
              <a:rPr lang="en-US" sz="825" dirty="0">
                <a:solidFill>
                  <a:srgbClr val="212121"/>
                </a:solidFill>
              </a:rPr>
              <a:t>new DataProcessor(new XMLPersistence());</a:t>
            </a:r>
            <a:endParaRPr lang="en-US" sz="825" dirty="0"/>
          </a:p>
          <a:p>
            <a:pPr marL="0" indent="0" algn="l">
              <a:lnSpc>
                <a:spcPts val="990"/>
              </a:lnSpc>
              <a:buNone/>
            </a:pPr>
            <a:r>
              <a:rPr lang="en-US" sz="825" dirty="0">
                <a:solidFill>
                  <a:srgbClr val="212121"/>
                </a:solidFill>
              </a:rPr>
              <a:t>proc.execute();</a:t>
            </a:r>
            <a:endParaRPr lang="en-US" sz="825" dirty="0"/>
          </a:p>
        </p:txBody>
      </p:sp>
      <p:sp>
        <p:nvSpPr>
          <p:cNvPr id="43" name="SK-16-text-42"/>
          <p:cNvSpPr/>
          <p:nvPr/>
        </p:nvSpPr>
        <p:spPr>
          <a:xfrm>
            <a:off x="9692580" y="4245025"/>
            <a:ext cx="17221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E7D3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RESULTADO</a:t>
            </a:r>
            <a:endParaRPr lang="en-US" sz="1200" dirty="0"/>
          </a:p>
        </p:txBody>
      </p:sp>
      <p:sp>
        <p:nvSpPr>
          <p:cNvPr id="44" name="SK-16-text-43"/>
          <p:cNvSpPr/>
          <p:nvPr/>
        </p:nvSpPr>
        <p:spPr>
          <a:xfrm>
            <a:off x="9692580" y="4457700"/>
            <a:ext cx="1487388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Acoplamiento débil y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sustitución sencilla</a:t>
            </a:r>
            <a:endParaRPr lang="en-US" sz="1050" dirty="0"/>
          </a:p>
        </p:txBody>
      </p:sp>
      <p:sp>
        <p:nvSpPr>
          <p:cNvPr id="45" name="SK-16-text-44"/>
          <p:cNvSpPr/>
          <p:nvPr/>
        </p:nvSpPr>
        <p:spPr>
          <a:xfrm>
            <a:off x="2096988" y="5335488"/>
            <a:ext cx="1009501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3D6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Depender de abstracciones permite cambiar implementaciones sin modificar la lógica principal.</a:t>
            </a:r>
            <a:endParaRPr lang="en-US" sz="1350" dirty="0"/>
          </a:p>
        </p:txBody>
      </p:sp>
      <p:sp>
        <p:nvSpPr>
          <p:cNvPr id="46" name="SK-16-text-45"/>
          <p:cNvSpPr/>
          <p:nvPr/>
        </p:nvSpPr>
        <p:spPr>
          <a:xfrm>
            <a:off x="1304479" y="6089898"/>
            <a:ext cx="31851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13D6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Idea transversal:</a:t>
            </a:r>
            <a:endParaRPr lang="en-US" sz="1200" dirty="0"/>
          </a:p>
        </p:txBody>
      </p:sp>
      <p:sp>
        <p:nvSpPr>
          <p:cNvPr id="47" name="SK-16-text-46"/>
          <p:cNvSpPr/>
          <p:nvPr/>
        </p:nvSpPr>
        <p:spPr>
          <a:xfrm>
            <a:off x="1292275" y="6316117"/>
            <a:ext cx="101346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121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separar responsabilidades reduce el impacto del cambio.</a:t>
            </a:r>
            <a:endParaRPr lang="en-US" sz="1200" dirty="0"/>
          </a:p>
        </p:txBody>
      </p:sp>
      <p:sp>
        <p:nvSpPr>
          <p:cNvPr id="48" name="SK-16-text-47"/>
          <p:cNvSpPr/>
          <p:nvPr/>
        </p:nvSpPr>
        <p:spPr>
          <a:xfrm>
            <a:off x="7022455" y="6014442"/>
            <a:ext cx="28194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13D6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Pregunta final:</a:t>
            </a:r>
            <a:endParaRPr lang="en-US" sz="1200" dirty="0"/>
          </a:p>
        </p:txBody>
      </p:sp>
      <p:sp>
        <p:nvSpPr>
          <p:cNvPr id="49" name="SK-16-text-48"/>
          <p:cNvSpPr/>
          <p:nvPr/>
        </p:nvSpPr>
        <p:spPr>
          <a:xfrm>
            <a:off x="7034659" y="6247507"/>
            <a:ext cx="515734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121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¿Qué dependencia sustituirías para probar</a:t>
            </a:r>
            <a:endParaRPr lang="en-US" sz="1200" dirty="0"/>
          </a:p>
        </p:txBody>
      </p:sp>
      <p:sp>
        <p:nvSpPr>
          <p:cNvPr id="50" name="SK-16-text-49"/>
          <p:cNvSpPr/>
          <p:nvPr/>
        </p:nvSpPr>
        <p:spPr>
          <a:xfrm>
            <a:off x="7034659" y="6473875"/>
            <a:ext cx="515734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121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DataProcessor sin acceder a una base de datos real?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69777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894" y="397669"/>
            <a:ext cx="97482" cy="363438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74440"/>
            <a:ext cx="5547271" cy="404619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6079" y="3579763"/>
            <a:ext cx="5108377" cy="1364605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6079" y="5232648"/>
            <a:ext cx="97482" cy="34290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5858768"/>
            <a:ext cx="10972800" cy="9525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357" y="6045250"/>
            <a:ext cx="11240988" cy="61719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0784" y="6089898"/>
            <a:ext cx="585192" cy="452586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81192" y="3806130"/>
            <a:ext cx="889992" cy="912019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5584" y="1707505"/>
            <a:ext cx="5071765" cy="3579763"/>
          </a:xfrm>
          <a:prstGeom prst="rect">
            <a:avLst/>
          </a:prstGeom>
        </p:spPr>
      </p:pic>
      <p:sp>
        <p:nvSpPr>
          <p:cNvPr id="13" name="SK-2-text-12"/>
          <p:cNvSpPr/>
          <p:nvPr/>
        </p:nvSpPr>
        <p:spPr>
          <a:xfrm>
            <a:off x="658267" y="370284"/>
            <a:ext cx="1058703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FFFFFF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1930s-1945 · MEMEX</a:t>
            </a:r>
            <a:endParaRPr lang="en-US" sz="2925" dirty="0"/>
          </a:p>
        </p:txBody>
      </p:sp>
      <p:sp>
        <p:nvSpPr>
          <p:cNvPr id="14" name="SK-2-text-13"/>
          <p:cNvSpPr/>
          <p:nvPr/>
        </p:nvSpPr>
        <p:spPr>
          <a:xfrm>
            <a:off x="6449467" y="1543050"/>
            <a:ext cx="4608463" cy="836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1A3668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Vannevar Bush desarrolló conceptualmente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1A3668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el Memex desde finales de los años treinta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1A3668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y lo presentó en 1945 en “As We May Think”.</a:t>
            </a:r>
            <a:endParaRPr lang="en-US" sz="1650" dirty="0"/>
          </a:p>
        </p:txBody>
      </p:sp>
      <p:sp>
        <p:nvSpPr>
          <p:cNvPr id="15" name="SK-2-text-14"/>
          <p:cNvSpPr/>
          <p:nvPr/>
        </p:nvSpPr>
        <p:spPr>
          <a:xfrm>
            <a:off x="6461671" y="2537371"/>
            <a:ext cx="3913584" cy="816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1A3668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Imaginó un dispositivo para almacenar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1A3668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documentos y recorrerlos mediante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1A3668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asociaciones.</a:t>
            </a:r>
            <a:endParaRPr lang="en-US" sz="1650" dirty="0"/>
          </a:p>
        </p:txBody>
      </p:sp>
      <p:sp>
        <p:nvSpPr>
          <p:cNvPr id="16" name="SK-2-text-15"/>
          <p:cNvSpPr/>
          <p:nvPr/>
        </p:nvSpPr>
        <p:spPr>
          <a:xfrm>
            <a:off x="7729686" y="3764905"/>
            <a:ext cx="3169890" cy="9943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610"/>
              </a:lnSpc>
              <a:buNone/>
            </a:pPr>
            <a:r>
              <a:rPr lang="en-US" sz="2175" b="1" dirty="0">
                <a:solidFill>
                  <a:srgbClr val="1A3668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Idea clave:</a:t>
            </a:r>
            <a:endParaRPr lang="en-US" sz="2175" dirty="0"/>
          </a:p>
          <a:p>
            <a:pPr marL="0" indent="0" algn="l">
              <a:lnSpc>
                <a:spcPts val="2610"/>
              </a:lnSpc>
              <a:buNone/>
            </a:pPr>
            <a:r>
              <a:rPr lang="en-US" sz="2175" b="1" dirty="0">
                <a:solidFill>
                  <a:srgbClr val="1A3668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navegación no lineal</a:t>
            </a:r>
            <a:endParaRPr lang="en-US" sz="2175" dirty="0"/>
          </a:p>
          <a:p>
            <a:pPr marL="0" indent="0" algn="l">
              <a:lnSpc>
                <a:spcPts val="2610"/>
              </a:lnSpc>
              <a:buNone/>
            </a:pPr>
            <a:r>
              <a:rPr lang="en-US" sz="2175" b="1" dirty="0">
                <a:solidFill>
                  <a:srgbClr val="1A3668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del conocimiento</a:t>
            </a:r>
            <a:endParaRPr lang="en-US" sz="2175" dirty="0"/>
          </a:p>
        </p:txBody>
      </p:sp>
      <p:sp>
        <p:nvSpPr>
          <p:cNvPr id="17" name="SK-2-text-16"/>
          <p:cNvSpPr/>
          <p:nvPr/>
        </p:nvSpPr>
        <p:spPr>
          <a:xfrm>
            <a:off x="6583561" y="5266879"/>
            <a:ext cx="5608439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1A3668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Antecedente conceptual del hipertexto y de la web.</a:t>
            </a:r>
            <a:endParaRPr lang="en-US" sz="1650" dirty="0"/>
          </a:p>
        </p:txBody>
      </p:sp>
      <p:sp>
        <p:nvSpPr>
          <p:cNvPr id="18" name="SK-2-text-17"/>
          <p:cNvSpPr/>
          <p:nvPr/>
        </p:nvSpPr>
        <p:spPr>
          <a:xfrm>
            <a:off x="643086" y="6185892"/>
            <a:ext cx="408384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1A3668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?</a:t>
            </a:r>
            <a:endParaRPr lang="en-US" sz="2400" dirty="0"/>
          </a:p>
        </p:txBody>
      </p:sp>
      <p:sp>
        <p:nvSpPr>
          <p:cNvPr id="19" name="SK-2-text-18"/>
          <p:cNvSpPr/>
          <p:nvPr/>
        </p:nvSpPr>
        <p:spPr>
          <a:xfrm>
            <a:off x="1353294" y="6206430"/>
            <a:ext cx="10838706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1A3668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¿Qué cambia cuando la información se organiza por asociaciones y no por una secuencia fija?</a:t>
            </a:r>
            <a:endParaRPr lang="en-US" sz="1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35546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213" y="185142"/>
            <a:ext cx="38100" cy="67880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282" y="1226790"/>
            <a:ext cx="5620494" cy="2806154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4353" y="1240631"/>
            <a:ext cx="5352157" cy="2792462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2282" y="4217640"/>
            <a:ext cx="5705773" cy="1632198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1671" y="4217640"/>
            <a:ext cx="1731169" cy="1597819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56784" y="4551015"/>
            <a:ext cx="1341090" cy="1905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36769" y="4217640"/>
            <a:ext cx="3169890" cy="1590973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2282" y="6124129"/>
            <a:ext cx="11387286" cy="569119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8580" y="6158359"/>
            <a:ext cx="609600" cy="466279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46455" y="4341019"/>
            <a:ext cx="511969" cy="500509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64188" y="1316682"/>
            <a:ext cx="5181600" cy="2365921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4173" y="4478238"/>
            <a:ext cx="755898" cy="754261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5357" y="1302990"/>
            <a:ext cx="5461992" cy="2393305"/>
          </a:xfrm>
          <a:prstGeom prst="rect">
            <a:avLst/>
          </a:prstGeom>
        </p:spPr>
      </p:pic>
      <p:sp>
        <p:nvSpPr>
          <p:cNvPr id="17" name="SK-3-text-16"/>
          <p:cNvSpPr/>
          <p:nvPr/>
        </p:nvSpPr>
        <p:spPr>
          <a:xfrm>
            <a:off x="511969" y="185142"/>
            <a:ext cx="11680031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1954-1994 • MIRAR, SELECCIONAR, CONECTAR</a:t>
            </a:r>
            <a:endParaRPr lang="en-US" sz="2550" dirty="0"/>
          </a:p>
        </p:txBody>
      </p:sp>
      <p:sp>
        <p:nvSpPr>
          <p:cNvPr id="18" name="SK-3-text-17"/>
          <p:cNvSpPr/>
          <p:nvPr/>
        </p:nvSpPr>
        <p:spPr>
          <a:xfrm>
            <a:off x="524173" y="630882"/>
            <a:ext cx="1142047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 La ventana indiscreta a “Bart of Darkness”</a:t>
            </a:r>
            <a:endParaRPr lang="en-US" sz="1650" dirty="0"/>
          </a:p>
        </p:txBody>
      </p:sp>
      <p:sp>
        <p:nvSpPr>
          <p:cNvPr id="19" name="SK-3-text-18"/>
          <p:cNvSpPr/>
          <p:nvPr/>
        </p:nvSpPr>
        <p:spPr>
          <a:xfrm>
            <a:off x="1255663" y="3758059"/>
            <a:ext cx="897636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ventana indiscreta • Alfred Hitchcock, 1954</a:t>
            </a:r>
            <a:endParaRPr lang="en-US" sz="1200" dirty="0"/>
          </a:p>
        </p:txBody>
      </p:sp>
      <p:sp>
        <p:nvSpPr>
          <p:cNvPr id="20" name="SK-3-text-19"/>
          <p:cNvSpPr/>
          <p:nvPr/>
        </p:nvSpPr>
        <p:spPr>
          <a:xfrm>
            <a:off x="1353294" y="4368403"/>
            <a:ext cx="4632871" cy="8983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película mantiene una cronología principalmente lineal,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pero organiza la experiencia de forma espacial y fragmentaria: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varias microhistorias ocurren a la vez en distintas ventanas.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 observador selecciona indicios y construye conexiones.</a:t>
            </a:r>
            <a:endParaRPr lang="en-US" sz="1200" dirty="0"/>
          </a:p>
        </p:txBody>
      </p:sp>
      <p:sp>
        <p:nvSpPr>
          <p:cNvPr id="21" name="SK-3-text-20"/>
          <p:cNvSpPr/>
          <p:nvPr/>
        </p:nvSpPr>
        <p:spPr>
          <a:xfrm>
            <a:off x="950863" y="5472559"/>
            <a:ext cx="111690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ventanas → fragmentos → inferencias → relato</a:t>
            </a:r>
            <a:endParaRPr lang="en-US" sz="1650" dirty="0"/>
          </a:p>
        </p:txBody>
      </p:sp>
      <p:sp>
        <p:nvSpPr>
          <p:cNvPr id="22" name="SK-3-text-21"/>
          <p:cNvSpPr/>
          <p:nvPr/>
        </p:nvSpPr>
        <p:spPr>
          <a:xfrm>
            <a:off x="7193161" y="3751213"/>
            <a:ext cx="499883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“Bart of Darkness” • Los Simpson, 1994</a:t>
            </a:r>
            <a:endParaRPr lang="en-US" sz="1200" dirty="0"/>
          </a:p>
        </p:txBody>
      </p:sp>
      <p:sp>
        <p:nvSpPr>
          <p:cNvPr id="23" name="SK-3-text-22"/>
          <p:cNvSpPr/>
          <p:nvPr/>
        </p:nvSpPr>
        <p:spPr>
          <a:xfrm>
            <a:off x="6595765" y="4327327"/>
            <a:ext cx="33680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linealidad, con matiz</a:t>
            </a:r>
            <a:endParaRPr lang="en-US" sz="900" dirty="0"/>
          </a:p>
        </p:txBody>
      </p:sp>
      <p:sp>
        <p:nvSpPr>
          <p:cNvPr id="24" name="SK-3-text-23"/>
          <p:cNvSpPr/>
          <p:nvPr/>
        </p:nvSpPr>
        <p:spPr>
          <a:xfrm>
            <a:off x="6668988" y="4642842"/>
            <a:ext cx="1341090" cy="10629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es una ruptura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radical del tiempo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narrativo; es una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lectura no lineal del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espacio y de la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información.</a:t>
            </a:r>
            <a:endParaRPr lang="en-US" sz="1050" dirty="0"/>
          </a:p>
        </p:txBody>
      </p:sp>
      <p:sp>
        <p:nvSpPr>
          <p:cNvPr id="25" name="SK-3-text-24"/>
          <p:cNvSpPr/>
          <p:nvPr/>
        </p:nvSpPr>
        <p:spPr>
          <a:xfrm>
            <a:off x="9095184" y="4389090"/>
            <a:ext cx="2352973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parodia conserva el dispositivo: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 personaje inmovilizado observa,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interpreta fragmentos y sospecha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 crimen.</a:t>
            </a:r>
            <a:endParaRPr lang="en-US" sz="1050" dirty="0"/>
          </a:p>
        </p:txBody>
      </p:sp>
      <p:sp>
        <p:nvSpPr>
          <p:cNvPr id="26" name="SK-3-text-25"/>
          <p:cNvSpPr/>
          <p:nvPr/>
        </p:nvSpPr>
        <p:spPr>
          <a:xfrm>
            <a:off x="9107388" y="5150346"/>
            <a:ext cx="2121396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repetición permite reconocer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cómo una forma narrativa viaja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entre obras.</a:t>
            </a:r>
            <a:endParaRPr lang="en-US" sz="1050" dirty="0"/>
          </a:p>
        </p:txBody>
      </p:sp>
      <p:sp>
        <p:nvSpPr>
          <p:cNvPr id="27" name="SK-3-text-26"/>
          <p:cNvSpPr/>
          <p:nvPr/>
        </p:nvSpPr>
        <p:spPr>
          <a:xfrm>
            <a:off x="707082" y="6240661"/>
            <a:ext cx="51816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?</a:t>
            </a:r>
            <a:endParaRPr lang="en-US" sz="2400" dirty="0"/>
          </a:p>
        </p:txBody>
      </p:sp>
      <p:sp>
        <p:nvSpPr>
          <p:cNvPr id="28" name="SK-3-text-27"/>
          <p:cNvSpPr/>
          <p:nvPr/>
        </p:nvSpPr>
        <p:spPr>
          <a:xfrm>
            <a:off x="1292275" y="6275040"/>
            <a:ext cx="1089972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2D7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¿El relato está en lo que ocurre frente a las ventanas o en las conexiones que construye quien mira?</a:t>
            </a:r>
            <a:endParaRPr lang="en-US" sz="1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08013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137071"/>
            <a:ext cx="85279" cy="72003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671" y="1219944"/>
            <a:ext cx="3913584" cy="2854226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6886" y="1357759"/>
            <a:ext cx="170557" cy="2653903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8463" y="1236464"/>
            <a:ext cx="1511796" cy="2773263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2298" y="1213098"/>
            <a:ext cx="2011561" cy="2861072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24565" y="1213098"/>
            <a:ext cx="3389263" cy="2861072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24565" y="4286250"/>
            <a:ext cx="3279577" cy="1597819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2282" y="6191994"/>
            <a:ext cx="11277600" cy="508695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8580" y="6185892"/>
            <a:ext cx="548580" cy="432048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08290" y="4965055"/>
            <a:ext cx="524173" cy="322213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16275" y="4965055"/>
            <a:ext cx="536377" cy="322213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85584" y="1289298"/>
            <a:ext cx="3145482" cy="2407146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51984" y="1289298"/>
            <a:ext cx="1853059" cy="2407146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5357" y="1296144"/>
            <a:ext cx="3767286" cy="2400300"/>
          </a:xfrm>
          <a:prstGeom prst="rect">
            <a:avLst/>
          </a:prstGeom>
        </p:spPr>
      </p:pic>
      <p:sp>
        <p:nvSpPr>
          <p:cNvPr id="18" name="SK-4-text-17"/>
          <p:cNvSpPr/>
          <p:nvPr/>
        </p:nvSpPr>
        <p:spPr>
          <a:xfrm>
            <a:off x="511969" y="164455"/>
            <a:ext cx="10654665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 DISPOSITIVO DE LA MIRADA</a:t>
            </a:r>
            <a:endParaRPr lang="en-US" sz="2550" dirty="0"/>
          </a:p>
        </p:txBody>
      </p:sp>
      <p:sp>
        <p:nvSpPr>
          <p:cNvPr id="19" name="SK-4-text-18"/>
          <p:cNvSpPr/>
          <p:nvPr/>
        </p:nvSpPr>
        <p:spPr>
          <a:xfrm>
            <a:off x="524173" y="603498"/>
            <a:ext cx="11667827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Una ventana organiza la atención: limita, selecciona y conecta.</a:t>
            </a:r>
            <a:endParaRPr lang="en-US" sz="1650" dirty="0"/>
          </a:p>
        </p:txBody>
      </p:sp>
      <p:sp>
        <p:nvSpPr>
          <p:cNvPr id="20" name="SK-4-text-19"/>
          <p:cNvSpPr/>
          <p:nvPr/>
        </p:nvSpPr>
        <p:spPr>
          <a:xfrm>
            <a:off x="10387459" y="109686"/>
            <a:ext cx="1633686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Pontificia Universidad</a:t>
            </a:r>
            <a:endParaRPr lang="en-US" sz="1050" dirty="0"/>
          </a:p>
          <a:p>
            <a:pPr marL="0" indent="0" algn="r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JAVERIANA</a:t>
            </a:r>
            <a:endParaRPr lang="en-US" sz="1050" dirty="0"/>
          </a:p>
        </p:txBody>
      </p:sp>
      <p:sp>
        <p:nvSpPr>
          <p:cNvPr id="21" name="SK-4-text-20"/>
          <p:cNvSpPr/>
          <p:nvPr/>
        </p:nvSpPr>
        <p:spPr>
          <a:xfrm>
            <a:off x="9165282" y="720030"/>
            <a:ext cx="28194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PUJ - FACULTAD DE COMUNICACIÓN Y LENGUAJE</a:t>
            </a:r>
            <a:endParaRPr lang="en-US" sz="900" dirty="0"/>
          </a:p>
        </p:txBody>
      </p:sp>
      <p:sp>
        <p:nvSpPr>
          <p:cNvPr id="22" name="SK-4-text-21"/>
          <p:cNvSpPr/>
          <p:nvPr/>
        </p:nvSpPr>
        <p:spPr>
          <a:xfrm>
            <a:off x="1266379" y="3764905"/>
            <a:ext cx="225846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Espacio con múltiples focos</a:t>
            </a:r>
            <a:endParaRPr lang="en-US" sz="1200" dirty="0"/>
          </a:p>
        </p:txBody>
      </p:sp>
      <p:sp>
        <p:nvSpPr>
          <p:cNvPr id="23" name="SK-4-text-22"/>
          <p:cNvSpPr/>
          <p:nvPr/>
        </p:nvSpPr>
        <p:spPr>
          <a:xfrm>
            <a:off x="4803577" y="1522363"/>
            <a:ext cx="1109365" cy="22013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ventana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solo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muestra: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también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oculta. Esa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restricción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vuelve activa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mirada del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espectador.</a:t>
            </a:r>
            <a:endParaRPr lang="en-US" sz="1350" dirty="0"/>
          </a:p>
        </p:txBody>
      </p:sp>
      <p:sp>
        <p:nvSpPr>
          <p:cNvPr id="24" name="SK-4-text-23"/>
          <p:cNvSpPr/>
          <p:nvPr/>
        </p:nvSpPr>
        <p:spPr>
          <a:xfrm>
            <a:off x="6630888" y="3758059"/>
            <a:ext cx="128319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Mirada dirigida</a:t>
            </a:r>
            <a:endParaRPr lang="en-US" sz="1200" dirty="0"/>
          </a:p>
        </p:txBody>
      </p:sp>
      <p:sp>
        <p:nvSpPr>
          <p:cNvPr id="25" name="SK-4-text-24"/>
          <p:cNvSpPr/>
          <p:nvPr/>
        </p:nvSpPr>
        <p:spPr>
          <a:xfrm>
            <a:off x="8752284" y="3758059"/>
            <a:ext cx="261208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Observar también es interpretar</a:t>
            </a:r>
            <a:endParaRPr lang="en-US" sz="1200" dirty="0"/>
          </a:p>
        </p:txBody>
      </p:sp>
      <p:sp>
        <p:nvSpPr>
          <p:cNvPr id="26" name="SK-4-text-25"/>
          <p:cNvSpPr/>
          <p:nvPr/>
        </p:nvSpPr>
        <p:spPr>
          <a:xfrm>
            <a:off x="1414165" y="4786759"/>
            <a:ext cx="963067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campo</a:t>
            </a:r>
            <a:endParaRPr lang="en-US" sz="2100" dirty="0"/>
          </a:p>
          <a:p>
            <a:pPr marL="0" indent="0" algn="ctr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visible</a:t>
            </a:r>
            <a:endParaRPr lang="en-US" sz="2100" dirty="0"/>
          </a:p>
        </p:txBody>
      </p:sp>
      <p:sp>
        <p:nvSpPr>
          <p:cNvPr id="27" name="SK-4-text-26"/>
          <p:cNvSpPr/>
          <p:nvPr/>
        </p:nvSpPr>
        <p:spPr>
          <a:xfrm>
            <a:off x="3755082" y="4752529"/>
            <a:ext cx="1511796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selección</a:t>
            </a:r>
            <a:endParaRPr lang="en-US" sz="2100" dirty="0"/>
          </a:p>
          <a:p>
            <a:pPr marL="0" indent="0" algn="ctr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 indicios</a:t>
            </a:r>
            <a:endParaRPr lang="en-US" sz="2100" dirty="0"/>
          </a:p>
        </p:txBody>
      </p:sp>
      <p:sp>
        <p:nvSpPr>
          <p:cNvPr id="28" name="SK-4-text-27"/>
          <p:cNvSpPr/>
          <p:nvPr/>
        </p:nvSpPr>
        <p:spPr>
          <a:xfrm>
            <a:off x="6412855" y="4752529"/>
            <a:ext cx="1767780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construcción</a:t>
            </a:r>
            <a:endParaRPr lang="en-US" sz="2100" dirty="0"/>
          </a:p>
          <a:p>
            <a:pPr marL="0" indent="0" algn="ctr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 sentido</a:t>
            </a:r>
            <a:endParaRPr lang="en-US" sz="2100" dirty="0"/>
          </a:p>
        </p:txBody>
      </p:sp>
      <p:sp>
        <p:nvSpPr>
          <p:cNvPr id="29" name="SK-4-text-28"/>
          <p:cNvSpPr/>
          <p:nvPr/>
        </p:nvSpPr>
        <p:spPr>
          <a:xfrm>
            <a:off x="8668494" y="4471392"/>
            <a:ext cx="2840682" cy="12275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parodia conserva el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mecanismo y cambia el tono: el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reconocimiento depende de que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 público conecte la nueva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escena con la obra anterior.</a:t>
            </a:r>
            <a:endParaRPr lang="en-US" sz="1350" dirty="0"/>
          </a:p>
        </p:txBody>
      </p:sp>
      <p:sp>
        <p:nvSpPr>
          <p:cNvPr id="30" name="SK-4-text-29"/>
          <p:cNvSpPr/>
          <p:nvPr/>
        </p:nvSpPr>
        <p:spPr>
          <a:xfrm>
            <a:off x="630882" y="6268194"/>
            <a:ext cx="371773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?</a:t>
            </a:r>
            <a:endParaRPr lang="en-US" sz="2400" dirty="0"/>
          </a:p>
        </p:txBody>
      </p:sp>
      <p:sp>
        <p:nvSpPr>
          <p:cNvPr id="31" name="SK-4-text-30"/>
          <p:cNvSpPr/>
          <p:nvPr/>
        </p:nvSpPr>
        <p:spPr>
          <a:xfrm>
            <a:off x="1292275" y="6281886"/>
            <a:ext cx="10899725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¿Qué información deja fuera del relato el encuadre y cómo esa ausencia produce suspenso?</a:t>
            </a:r>
            <a:endParaRPr lang="en-US" sz="1650" dirty="0"/>
          </a:p>
        </p:txBody>
      </p:sp>
      <p:sp>
        <p:nvSpPr>
          <p:cNvPr id="32" name="SK-4-text-31"/>
          <p:cNvSpPr/>
          <p:nvPr/>
        </p:nvSpPr>
        <p:spPr>
          <a:xfrm>
            <a:off x="11687473" y="6583561"/>
            <a:ext cx="40689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2.1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14859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307" y="377130"/>
            <a:ext cx="38100" cy="34290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987475"/>
            <a:ext cx="12192000" cy="27384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9992" y="1113086"/>
            <a:ext cx="3267373" cy="4652367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79169" y="3352205"/>
            <a:ext cx="6437263" cy="877788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79169" y="4456361"/>
            <a:ext cx="6437263" cy="1049238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8973" y="6027837"/>
            <a:ext cx="10533757" cy="14288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5584" y="6151513"/>
            <a:ext cx="414486" cy="383977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62079" y="4594771"/>
            <a:ext cx="743694" cy="733723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74282" y="3449538"/>
            <a:ext cx="731490" cy="72003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7788" y="1398984"/>
            <a:ext cx="3267373" cy="3518148"/>
          </a:xfrm>
          <a:prstGeom prst="rect">
            <a:avLst/>
          </a:prstGeom>
        </p:spPr>
      </p:pic>
      <p:sp>
        <p:nvSpPr>
          <p:cNvPr id="14" name="SK-6-text-13"/>
          <p:cNvSpPr/>
          <p:nvPr/>
        </p:nvSpPr>
        <p:spPr>
          <a:xfrm>
            <a:off x="682675" y="260598"/>
            <a:ext cx="1150932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1958 · PRIMER MÓDEM COMERCIAL</a:t>
            </a:r>
            <a:endParaRPr lang="en-US" sz="3000" dirty="0"/>
          </a:p>
        </p:txBody>
      </p:sp>
      <p:sp>
        <p:nvSpPr>
          <p:cNvPr id="15" name="SK-6-text-14"/>
          <p:cNvSpPr/>
          <p:nvPr/>
        </p:nvSpPr>
        <p:spPr>
          <a:xfrm>
            <a:off x="1084957" y="5061198"/>
            <a:ext cx="30670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8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Ralph Hartley</a:t>
            </a:r>
            <a:endParaRPr lang="en-US" sz="1500" dirty="0"/>
          </a:p>
        </p:txBody>
      </p:sp>
      <p:sp>
        <p:nvSpPr>
          <p:cNvPr id="16" name="SK-6-text-15"/>
          <p:cNvSpPr/>
          <p:nvPr/>
        </p:nvSpPr>
        <p:spPr>
          <a:xfrm>
            <a:off x="1084957" y="5307955"/>
            <a:ext cx="77571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28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antecedente de la teoría de la información</a:t>
            </a:r>
            <a:endParaRPr lang="en-US" sz="1200" dirty="0"/>
          </a:p>
        </p:txBody>
      </p:sp>
      <p:sp>
        <p:nvSpPr>
          <p:cNvPr id="17" name="SK-6-text-16"/>
          <p:cNvSpPr/>
          <p:nvPr/>
        </p:nvSpPr>
        <p:spPr>
          <a:xfrm>
            <a:off x="4706094" y="1577280"/>
            <a:ext cx="6034980" cy="15155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023"/>
              </a:lnSpc>
              <a:buNone/>
            </a:pPr>
            <a:r>
              <a:rPr lang="en-US" sz="2325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AT&amp;T presentó el Bell 101 Data Set en 1958.</a:t>
            </a:r>
            <a:endParaRPr lang="en-US" sz="2325" dirty="0"/>
          </a:p>
          <a:p>
            <a:pPr marL="0" indent="0" algn="l">
              <a:lnSpc>
                <a:spcPts val="3023"/>
              </a:lnSpc>
              <a:buNone/>
            </a:pPr>
            <a:r>
              <a:rPr lang="en-US" sz="2325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Fue el primer módem comercial para</a:t>
            </a:r>
            <a:endParaRPr lang="en-US" sz="2325" dirty="0"/>
          </a:p>
          <a:p>
            <a:pPr marL="0" indent="0" algn="l">
              <a:lnSpc>
                <a:spcPts val="3023"/>
              </a:lnSpc>
              <a:buNone/>
            </a:pPr>
            <a:r>
              <a:rPr lang="en-US" sz="2325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computadoras y permitió transferir datos</a:t>
            </a:r>
            <a:endParaRPr lang="en-US" sz="2325" dirty="0"/>
          </a:p>
          <a:p>
            <a:pPr marL="0" indent="0" algn="l">
              <a:lnSpc>
                <a:spcPts val="3023"/>
              </a:lnSpc>
              <a:buNone/>
            </a:pPr>
            <a:r>
              <a:rPr lang="en-US" sz="2325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digitales mediante líneas telefónicas.</a:t>
            </a:r>
            <a:endParaRPr lang="en-US" sz="2325" dirty="0"/>
          </a:p>
        </p:txBody>
      </p:sp>
      <p:sp>
        <p:nvSpPr>
          <p:cNvPr id="18" name="SK-6-text-17"/>
          <p:cNvSpPr/>
          <p:nvPr/>
        </p:nvSpPr>
        <p:spPr>
          <a:xfrm>
            <a:off x="5827663" y="3648373"/>
            <a:ext cx="6364337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28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Módem = modulador-demodulador</a:t>
            </a:r>
            <a:endParaRPr lang="en-US" sz="2100" dirty="0"/>
          </a:p>
        </p:txBody>
      </p:sp>
      <p:sp>
        <p:nvSpPr>
          <p:cNvPr id="19" name="SK-6-text-18"/>
          <p:cNvSpPr/>
          <p:nvPr/>
        </p:nvSpPr>
        <p:spPr>
          <a:xfrm>
            <a:off x="5827663" y="4642842"/>
            <a:ext cx="4852392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Convirtió la red telefónica en un canal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para comunicar computadoras.</a:t>
            </a:r>
            <a:endParaRPr lang="en-US" sz="2100" dirty="0"/>
          </a:p>
        </p:txBody>
      </p:sp>
      <p:sp>
        <p:nvSpPr>
          <p:cNvPr id="20" name="SK-6-text-19"/>
          <p:cNvSpPr/>
          <p:nvPr/>
        </p:nvSpPr>
        <p:spPr>
          <a:xfrm>
            <a:off x="1414165" y="6261348"/>
            <a:ext cx="107778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28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¿Cómo se transforma una señal digital para viajar por una infraestructura analógica?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46398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48482"/>
            <a:ext cx="12192000" cy="9525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1556742"/>
            <a:ext cx="4766965" cy="3476923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59475" y="2290465"/>
            <a:ext cx="828973" cy="68461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9475" y="3778746"/>
            <a:ext cx="1011882" cy="980629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24973" y="3778746"/>
            <a:ext cx="1462980" cy="1035546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53773" y="3778746"/>
            <a:ext cx="1450777" cy="925711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82573" y="3785592"/>
            <a:ext cx="1011882" cy="1035546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59475" y="4937075"/>
            <a:ext cx="6034980" cy="741908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49950" y="5856684"/>
            <a:ext cx="19050" cy="274290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69112"/>
            <a:ext cx="12192000" cy="9525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32784" y="5822305"/>
            <a:ext cx="316855" cy="322213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98455" y="5013127"/>
            <a:ext cx="597396" cy="589657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253365" y="4149030"/>
            <a:ext cx="255984" cy="246757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36769" y="4149030"/>
            <a:ext cx="243780" cy="246757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071271" y="3929509"/>
            <a:ext cx="414486" cy="733723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83561" y="4142184"/>
            <a:ext cx="255984" cy="253603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803255" y="3936355"/>
            <a:ext cx="451098" cy="425053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2988" y="1714500"/>
            <a:ext cx="4498777" cy="3161407"/>
          </a:xfrm>
          <a:prstGeom prst="rect">
            <a:avLst/>
          </a:prstGeom>
        </p:spPr>
      </p:pic>
      <p:sp>
        <p:nvSpPr>
          <p:cNvPr id="23" name="SK-7-text-22"/>
          <p:cNvSpPr/>
          <p:nvPr/>
        </p:nvSpPr>
        <p:spPr>
          <a:xfrm>
            <a:off x="5559475" y="1330375"/>
            <a:ext cx="5047357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625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1969 · ARPANET CONECTA</a:t>
            </a:r>
            <a:endParaRPr lang="en-US" sz="2625" dirty="0"/>
          </a:p>
          <a:p>
            <a:pPr marL="0" indent="0" algn="l">
              <a:lnSpc>
                <a:spcPts val="3150"/>
              </a:lnSpc>
              <a:buNone/>
            </a:pPr>
            <a:r>
              <a:rPr lang="en-US" sz="2625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SUS PRIMEROS NODOS</a:t>
            </a:r>
            <a:endParaRPr lang="en-US" sz="2625" dirty="0"/>
          </a:p>
        </p:txBody>
      </p:sp>
      <p:sp>
        <p:nvSpPr>
          <p:cNvPr id="24" name="SK-7-text-23"/>
          <p:cNvSpPr/>
          <p:nvPr/>
        </p:nvSpPr>
        <p:spPr>
          <a:xfrm>
            <a:off x="5522863" y="2557909"/>
            <a:ext cx="5205859" cy="10217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ARPANET, financiada por ARPA, conectó computadoras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larga distancia mediante conmutación de paquetes.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 1969 enlazó sus primeros nodos universitarios y se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convirtió en un antecedente directo de Internet.</a:t>
            </a:r>
            <a:endParaRPr lang="en-US" sz="1575" dirty="0"/>
          </a:p>
        </p:txBody>
      </p:sp>
      <p:sp>
        <p:nvSpPr>
          <p:cNvPr id="25" name="SK-7-text-24"/>
          <p:cNvSpPr/>
          <p:nvPr/>
        </p:nvSpPr>
        <p:spPr>
          <a:xfrm>
            <a:off x="5777359" y="4443859"/>
            <a:ext cx="515094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UCLA</a:t>
            </a:r>
            <a:endParaRPr lang="en-US" sz="1125" dirty="0"/>
          </a:p>
        </p:txBody>
      </p:sp>
      <p:sp>
        <p:nvSpPr>
          <p:cNvPr id="26" name="SK-7-text-25"/>
          <p:cNvSpPr/>
          <p:nvPr/>
        </p:nvSpPr>
        <p:spPr>
          <a:xfrm>
            <a:off x="7534573" y="4053036"/>
            <a:ext cx="719286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Stanford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Research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Institute</a:t>
            </a:r>
            <a:endParaRPr lang="en-US" sz="1350" dirty="0"/>
          </a:p>
        </p:txBody>
      </p:sp>
      <p:sp>
        <p:nvSpPr>
          <p:cNvPr id="27" name="SK-7-text-26"/>
          <p:cNvSpPr/>
          <p:nvPr/>
        </p:nvSpPr>
        <p:spPr>
          <a:xfrm>
            <a:off x="9290295" y="4025347"/>
            <a:ext cx="845966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UC Santa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Barbara</a:t>
            </a:r>
            <a:endParaRPr lang="en-US" sz="1350" dirty="0"/>
          </a:p>
        </p:txBody>
      </p:sp>
      <p:sp>
        <p:nvSpPr>
          <p:cNvPr id="28" name="SK-7-text-27"/>
          <p:cNvSpPr/>
          <p:nvPr/>
        </p:nvSpPr>
        <p:spPr>
          <a:xfrm>
            <a:off x="10698435" y="4100736"/>
            <a:ext cx="780157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University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of Utah</a:t>
            </a:r>
            <a:endParaRPr lang="en-US" sz="1350" dirty="0"/>
          </a:p>
        </p:txBody>
      </p:sp>
      <p:sp>
        <p:nvSpPr>
          <p:cNvPr id="29" name="SK-7-text-28"/>
          <p:cNvSpPr/>
          <p:nvPr/>
        </p:nvSpPr>
        <p:spPr>
          <a:xfrm>
            <a:off x="6181279" y="5191423"/>
            <a:ext cx="601072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 una máquina aislada a una red distribuida.</a:t>
            </a:r>
            <a:endParaRPr lang="en-US" sz="1500" dirty="0"/>
          </a:p>
        </p:txBody>
      </p:sp>
      <p:sp>
        <p:nvSpPr>
          <p:cNvPr id="30" name="SK-7-text-29"/>
          <p:cNvSpPr/>
          <p:nvPr/>
        </p:nvSpPr>
        <p:spPr>
          <a:xfrm>
            <a:off x="5608290" y="5884069"/>
            <a:ext cx="658371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¿Por qué una red distribuida resulta más robusta que una conexión punto a punto?</a:t>
            </a:r>
            <a:endParaRPr lang="en-US" sz="1200" dirty="0"/>
          </a:p>
        </p:txBody>
      </p:sp>
      <p:pic>
        <p:nvPicPr>
          <p:cNvPr id="31" name="SK-8-img-4" descr="preencoded.png">
            <a:extLst>
              <a:ext uri="{FF2B5EF4-FFF2-40B4-BE49-F238E27FC236}">
                <a16:creationId xmlns:a16="http://schemas.microsoft.com/office/drawing/2014/main" id="{2403BD16-A581-061C-00AD-157150B0E86D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95436" y="304150"/>
            <a:ext cx="38100" cy="479971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930085" y="3907152"/>
            <a:ext cx="316855" cy="267444"/>
          </a:xfrm>
          <a:prstGeom prst="rect">
            <a:avLst/>
          </a:prstGeom>
        </p:spPr>
      </p:pic>
      <p:pic>
        <p:nvPicPr>
          <p:cNvPr id="33" name="SK-7-img-18" descr="preencoded.png">
            <a:extLst>
              <a:ext uri="{FF2B5EF4-FFF2-40B4-BE49-F238E27FC236}">
                <a16:creationId xmlns:a16="http://schemas.microsoft.com/office/drawing/2014/main" id="{EE10DF74-76DF-DADC-BB09-F3EFB82D6EE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814791" y="3861202"/>
            <a:ext cx="414486" cy="73372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193155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93155"/>
            <a:ext cx="12192000" cy="27384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436" y="397669"/>
            <a:ext cx="38100" cy="479971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580" y="1796653"/>
            <a:ext cx="4389090" cy="4032498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2071" y="1608832"/>
            <a:ext cx="5364361" cy="1678781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8290" y="3339108"/>
            <a:ext cx="6096000" cy="72137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42471" y="4293096"/>
            <a:ext cx="2889498" cy="1131540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29600" y="4293096"/>
            <a:ext cx="3474690" cy="1152079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20580" y="5753100"/>
            <a:ext cx="6583561" cy="590996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66879" y="5829300"/>
            <a:ext cx="451098" cy="438894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27082" y="4389090"/>
            <a:ext cx="633859" cy="603498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39953" y="4389090"/>
            <a:ext cx="633859" cy="603498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81365" y="3415159"/>
            <a:ext cx="609600" cy="569119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1098" y="1913334"/>
            <a:ext cx="4376886" cy="3799284"/>
          </a:xfrm>
          <a:prstGeom prst="rect">
            <a:avLst/>
          </a:prstGeom>
        </p:spPr>
      </p:pic>
      <p:sp>
        <p:nvSpPr>
          <p:cNvPr id="17" name="SK-8-text-16"/>
          <p:cNvSpPr/>
          <p:nvPr/>
        </p:nvSpPr>
        <p:spPr>
          <a:xfrm>
            <a:off x="658267" y="452586"/>
            <a:ext cx="11533733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1960s-1970s · TIEMPO COMPARTIDO</a:t>
            </a:r>
            <a:endParaRPr lang="en-US" sz="3150" dirty="0"/>
          </a:p>
        </p:txBody>
      </p:sp>
      <p:sp>
        <p:nvSpPr>
          <p:cNvPr id="18" name="SK-8-text-17"/>
          <p:cNvSpPr/>
          <p:nvPr/>
        </p:nvSpPr>
        <p:spPr>
          <a:xfrm>
            <a:off x="5644753" y="1769269"/>
            <a:ext cx="5364361" cy="13577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Los sistemas de tiempo compartido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permitieron que varios usuarios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interactuaran simultáneamente con una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computadora central mediante terminales.</a:t>
            </a:r>
            <a:endParaRPr lang="en-US" sz="1950" dirty="0"/>
          </a:p>
        </p:txBody>
      </p:sp>
      <p:sp>
        <p:nvSpPr>
          <p:cNvPr id="19" name="SK-8-text-18"/>
          <p:cNvSpPr/>
          <p:nvPr/>
        </p:nvSpPr>
        <p:spPr>
          <a:xfrm>
            <a:off x="6388596" y="3572917"/>
            <a:ext cx="5803404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Precursor del modelo cliente-servidor</a:t>
            </a:r>
            <a:endParaRPr lang="en-US" sz="1800" dirty="0"/>
          </a:p>
        </p:txBody>
      </p:sp>
      <p:sp>
        <p:nvSpPr>
          <p:cNvPr id="20" name="SK-8-text-19"/>
          <p:cNvSpPr/>
          <p:nvPr/>
        </p:nvSpPr>
        <p:spPr>
          <a:xfrm>
            <a:off x="6034980" y="4450705"/>
            <a:ext cx="15259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F8A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Avance:</a:t>
            </a:r>
            <a:endParaRPr lang="en-US" sz="1350" dirty="0"/>
          </a:p>
        </p:txBody>
      </p:sp>
      <p:sp>
        <p:nvSpPr>
          <p:cNvPr id="21" name="SK-8-text-20"/>
          <p:cNvSpPr/>
          <p:nvPr/>
        </p:nvSpPr>
        <p:spPr>
          <a:xfrm>
            <a:off x="6034980" y="4677073"/>
            <a:ext cx="1975098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acceso simultáneo y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mejor aprovechamiento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 recursos</a:t>
            </a:r>
            <a:endParaRPr lang="en-US" sz="1275" dirty="0"/>
          </a:p>
        </p:txBody>
      </p:sp>
      <p:sp>
        <p:nvSpPr>
          <p:cNvPr id="22" name="SK-8-text-21"/>
          <p:cNvSpPr/>
          <p:nvPr/>
        </p:nvSpPr>
        <p:spPr>
          <a:xfrm>
            <a:off x="9034165" y="4443859"/>
            <a:ext cx="15259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B84C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Límite:</a:t>
            </a:r>
            <a:endParaRPr lang="en-US" sz="1350" dirty="0"/>
          </a:p>
        </p:txBody>
      </p:sp>
      <p:sp>
        <p:nvSpPr>
          <p:cNvPr id="23" name="SK-8-text-22"/>
          <p:cNvSpPr/>
          <p:nvPr/>
        </p:nvSpPr>
        <p:spPr>
          <a:xfrm>
            <a:off x="9034165" y="4677073"/>
            <a:ext cx="2352973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dependencia del sistema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central, menor escalabilidad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 flexibilidad</a:t>
            </a:r>
            <a:endParaRPr lang="en-US" sz="1275" dirty="0"/>
          </a:p>
        </p:txBody>
      </p:sp>
      <p:sp>
        <p:nvSpPr>
          <p:cNvPr id="24" name="SK-8-text-23"/>
          <p:cNvSpPr/>
          <p:nvPr/>
        </p:nvSpPr>
        <p:spPr>
          <a:xfrm>
            <a:off x="5803255" y="5918448"/>
            <a:ext cx="638874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A2B4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¿Qué ocurre con todo el sistema si falla el nodo central?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83469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1090" y="1037630"/>
            <a:ext cx="2682180" cy="9525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1200" y="2123182"/>
            <a:ext cx="609600" cy="1905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894" y="4861620"/>
            <a:ext cx="5827663" cy="123572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894" y="4861620"/>
            <a:ext cx="5827663" cy="735062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72618" y="5726311"/>
            <a:ext cx="9525" cy="377130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23308" y="5726311"/>
            <a:ext cx="9525" cy="377130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22690" y="4923979"/>
            <a:ext cx="4986486" cy="1179463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1263" y="6565106"/>
            <a:ext cx="11509177" cy="9525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5984" y="6542484"/>
            <a:ext cx="97482" cy="54769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15286" y="5177730"/>
            <a:ext cx="609600" cy="603498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31255" y="4937671"/>
            <a:ext cx="560784" cy="582811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9365" y="2400300"/>
            <a:ext cx="10326588" cy="2215009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936188" y="171450"/>
            <a:ext cx="1024086" cy="891480"/>
          </a:xfrm>
          <a:prstGeom prst="rect">
            <a:avLst/>
          </a:prstGeom>
        </p:spPr>
      </p:pic>
      <p:sp>
        <p:nvSpPr>
          <p:cNvPr id="17" name="SK-9-text-16"/>
          <p:cNvSpPr/>
          <p:nvPr/>
        </p:nvSpPr>
        <p:spPr>
          <a:xfrm>
            <a:off x="390079" y="329059"/>
            <a:ext cx="11801921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1989 • HTTP Y LA WORLD WIDE WEB</a:t>
            </a:r>
            <a:endParaRPr lang="en-US" sz="3600" dirty="0"/>
          </a:p>
        </p:txBody>
      </p:sp>
      <p:sp>
        <p:nvSpPr>
          <p:cNvPr id="18" name="SK-9-text-17"/>
          <p:cNvSpPr/>
          <p:nvPr/>
        </p:nvSpPr>
        <p:spPr>
          <a:xfrm>
            <a:off x="2474863" y="1316682"/>
            <a:ext cx="7083475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30"/>
              </a:lnSpc>
              <a:buNone/>
            </a:pPr>
            <a:r>
              <a:rPr lang="en-US" sz="1950" dirty="0">
                <a:solidFill>
                  <a:srgbClr val="1A2B5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HTTP define cómo se formatean y transmiten los mensajes</a:t>
            </a:r>
            <a:endParaRPr lang="en-US" sz="1950" dirty="0"/>
          </a:p>
          <a:p>
            <a:pPr marL="0" indent="0" algn="ctr">
              <a:lnSpc>
                <a:spcPts val="2730"/>
              </a:lnSpc>
              <a:buNone/>
            </a:pPr>
            <a:r>
              <a:rPr lang="en-US" sz="1950" dirty="0">
                <a:solidFill>
                  <a:srgbClr val="1A2B5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entre un cliente y un servidor en la Web.</a:t>
            </a:r>
            <a:endParaRPr lang="en-US" sz="1950" dirty="0"/>
          </a:p>
        </p:txBody>
      </p:sp>
      <p:sp>
        <p:nvSpPr>
          <p:cNvPr id="19" name="SK-9-text-18"/>
          <p:cNvSpPr/>
          <p:nvPr/>
        </p:nvSpPr>
        <p:spPr>
          <a:xfrm>
            <a:off x="1987153" y="5095429"/>
            <a:ext cx="69723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Modelo petición–respuesta</a:t>
            </a:r>
            <a:endParaRPr lang="en-US" sz="1800" dirty="0"/>
          </a:p>
        </p:txBody>
      </p:sp>
      <p:sp>
        <p:nvSpPr>
          <p:cNvPr id="20" name="SK-9-text-19"/>
          <p:cNvSpPr/>
          <p:nvPr/>
        </p:nvSpPr>
        <p:spPr>
          <a:xfrm>
            <a:off x="670471" y="5829300"/>
            <a:ext cx="42214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2B5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1. El cliente solicita</a:t>
            </a:r>
            <a:endParaRPr lang="en-US" sz="1200" dirty="0"/>
          </a:p>
        </p:txBody>
      </p:sp>
      <p:sp>
        <p:nvSpPr>
          <p:cNvPr id="21" name="SK-9-text-20"/>
          <p:cNvSpPr/>
          <p:nvPr/>
        </p:nvSpPr>
        <p:spPr>
          <a:xfrm>
            <a:off x="2548086" y="5829300"/>
            <a:ext cx="42214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2B5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2. El servidor procesa</a:t>
            </a:r>
            <a:endParaRPr lang="en-US" sz="1200" dirty="0"/>
          </a:p>
        </p:txBody>
      </p:sp>
      <p:sp>
        <p:nvSpPr>
          <p:cNvPr id="22" name="SK-9-text-21"/>
          <p:cNvSpPr/>
          <p:nvPr/>
        </p:nvSpPr>
        <p:spPr>
          <a:xfrm>
            <a:off x="4474369" y="5829300"/>
            <a:ext cx="44043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A2B5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3. El servidor responde</a:t>
            </a:r>
            <a:endParaRPr lang="en-US" sz="1200" dirty="0"/>
          </a:p>
        </p:txBody>
      </p:sp>
      <p:sp>
        <p:nvSpPr>
          <p:cNvPr id="23" name="SK-9-text-22"/>
          <p:cNvSpPr/>
          <p:nvPr/>
        </p:nvSpPr>
        <p:spPr>
          <a:xfrm>
            <a:off x="7607796" y="5321796"/>
            <a:ext cx="3425875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1A2B5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¿Qué información necesita una solicitud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1A2B5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para que el servidor pueda responder?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133624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103" y="404515"/>
            <a:ext cx="38100" cy="507355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09671" y="0"/>
            <a:ext cx="2438400" cy="113154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169938"/>
            <a:ext cx="12192000" cy="1905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7388" y="2448223"/>
            <a:ext cx="2291953" cy="1597819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64682" y="2400300"/>
            <a:ext cx="3462486" cy="171450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12361" y="2448223"/>
            <a:ext cx="2291953" cy="1604665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40361" y="3254871"/>
            <a:ext cx="463153" cy="19050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46026" y="3230720"/>
            <a:ext cx="67352" cy="67352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75984" y="3254871"/>
            <a:ext cx="463153" cy="1905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81649" y="3230720"/>
            <a:ext cx="67352" cy="67352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87388" y="4493270"/>
            <a:ext cx="2682180" cy="562273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47592" y="4493270"/>
            <a:ext cx="3096667" cy="562273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22282" y="4493270"/>
            <a:ext cx="2682180" cy="562273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87388" y="5288756"/>
            <a:ext cx="9217075" cy="562273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6558260"/>
            <a:ext cx="10972800" cy="9525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279898" y="6028134"/>
            <a:ext cx="390079" cy="363438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93075" y="4615309"/>
            <a:ext cx="316855" cy="322213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901059" y="4594771"/>
            <a:ext cx="365671" cy="349746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94557" y="4642842"/>
            <a:ext cx="390079" cy="260598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156055" y="2660898"/>
            <a:ext cx="682675" cy="603498"/>
          </a:xfrm>
          <a:prstGeom prst="rect">
            <a:avLst/>
          </a:prstGeom>
        </p:spPr>
      </p:pic>
      <p:pic>
        <p:nvPicPr>
          <p:cNvPr id="24" name="SK-10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717977" y="2544217"/>
            <a:ext cx="694879" cy="644575"/>
          </a:xfrm>
          <a:prstGeom prst="rect">
            <a:avLst/>
          </a:prstGeom>
        </p:spPr>
      </p:pic>
      <p:pic>
        <p:nvPicPr>
          <p:cNvPr id="25" name="SK-10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243286" y="2653903"/>
            <a:ext cx="816769" cy="624036"/>
          </a:xfrm>
          <a:prstGeom prst="rect">
            <a:avLst/>
          </a:prstGeom>
        </p:spPr>
      </p:pic>
      <p:sp>
        <p:nvSpPr>
          <p:cNvPr id="26" name="SK-10-text-25"/>
          <p:cNvSpPr/>
          <p:nvPr/>
        </p:nvSpPr>
        <p:spPr>
          <a:xfrm>
            <a:off x="621655" y="473125"/>
            <a:ext cx="11570345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625" b="1" dirty="0">
                <a:solidFill>
                  <a:srgbClr val="FFFFFF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1991 · CORBA E INTEROPERABILIDAD</a:t>
            </a:r>
            <a:endParaRPr lang="en-US" sz="2625" dirty="0"/>
          </a:p>
        </p:txBody>
      </p:sp>
      <p:sp>
        <p:nvSpPr>
          <p:cNvPr id="27" name="SK-10-text-26"/>
          <p:cNvSpPr/>
          <p:nvPr/>
        </p:nvSpPr>
        <p:spPr>
          <a:xfrm>
            <a:off x="487561" y="1494979"/>
            <a:ext cx="6071592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2C3E50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CORBA estandarizó la comunicación entre objetos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2C3E50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distribuidos en sistemas heterogéneos.</a:t>
            </a:r>
            <a:endParaRPr lang="en-US" sz="1950" dirty="0"/>
          </a:p>
        </p:txBody>
      </p:sp>
      <p:sp>
        <p:nvSpPr>
          <p:cNvPr id="28" name="SK-10-text-27"/>
          <p:cNvSpPr/>
          <p:nvPr/>
        </p:nvSpPr>
        <p:spPr>
          <a:xfrm>
            <a:off x="1930003" y="3346698"/>
            <a:ext cx="144318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C3E50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Aplicación A</a:t>
            </a:r>
            <a:endParaRPr lang="en-US" sz="1800" dirty="0"/>
          </a:p>
        </p:txBody>
      </p:sp>
      <p:sp>
        <p:nvSpPr>
          <p:cNvPr id="29" name="SK-10-text-28"/>
          <p:cNvSpPr/>
          <p:nvPr/>
        </p:nvSpPr>
        <p:spPr>
          <a:xfrm>
            <a:off x="1773734" y="3634680"/>
            <a:ext cx="175602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2C3E50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(lenguaje/sistema 1)</a:t>
            </a:r>
            <a:endParaRPr lang="en-US" sz="1350" dirty="0"/>
          </a:p>
        </p:txBody>
      </p:sp>
      <p:sp>
        <p:nvSpPr>
          <p:cNvPr id="30" name="SK-10-text-29"/>
          <p:cNvSpPr/>
          <p:nvPr/>
        </p:nvSpPr>
        <p:spPr>
          <a:xfrm>
            <a:off x="4901059" y="3257550"/>
            <a:ext cx="2304157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ORB: intermediario</a:t>
            </a:r>
            <a:endParaRPr lang="en-US" sz="1725" dirty="0"/>
          </a:p>
          <a:p>
            <a:pPr marL="0" indent="0" algn="ctr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de solicitudes</a:t>
            </a:r>
            <a:endParaRPr lang="en-US" sz="1725" dirty="0"/>
          </a:p>
          <a:p>
            <a:pPr marL="0" indent="0" algn="ctr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(middleware)</a:t>
            </a:r>
            <a:endParaRPr lang="en-US" sz="1725" dirty="0"/>
          </a:p>
        </p:txBody>
      </p:sp>
      <p:sp>
        <p:nvSpPr>
          <p:cNvPr id="31" name="SK-10-text-30"/>
          <p:cNvSpPr/>
          <p:nvPr/>
        </p:nvSpPr>
        <p:spPr>
          <a:xfrm>
            <a:off x="8782050" y="3346698"/>
            <a:ext cx="143098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C3E50"/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Aplicación B</a:t>
            </a:r>
            <a:endParaRPr lang="en-US" sz="1800" dirty="0"/>
          </a:p>
        </p:txBody>
      </p:sp>
      <p:sp>
        <p:nvSpPr>
          <p:cNvPr id="32" name="SK-10-text-31"/>
          <p:cNvSpPr/>
          <p:nvPr/>
        </p:nvSpPr>
        <p:spPr>
          <a:xfrm>
            <a:off x="8613428" y="3634680"/>
            <a:ext cx="176807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2C3E50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(lenguaje/sistema 2)</a:t>
            </a:r>
            <a:endParaRPr lang="en-US" sz="1350" dirty="0"/>
          </a:p>
        </p:txBody>
      </p:sp>
      <p:sp>
        <p:nvSpPr>
          <p:cNvPr id="33" name="SK-10-text-32"/>
          <p:cNvSpPr/>
          <p:nvPr/>
        </p:nvSpPr>
        <p:spPr>
          <a:xfrm>
            <a:off x="2194471" y="4683919"/>
            <a:ext cx="39947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3E50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Lenguajes distintos</a:t>
            </a:r>
            <a:endParaRPr lang="en-US" sz="1350" dirty="0"/>
          </a:p>
        </p:txBody>
      </p:sp>
      <p:sp>
        <p:nvSpPr>
          <p:cNvPr id="34" name="SK-10-text-33"/>
          <p:cNvSpPr/>
          <p:nvPr/>
        </p:nvSpPr>
        <p:spPr>
          <a:xfrm>
            <a:off x="5364361" y="4690765"/>
            <a:ext cx="35833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3E50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Hardware distinto</a:t>
            </a:r>
            <a:endParaRPr lang="en-US" sz="1350" dirty="0"/>
          </a:p>
        </p:txBody>
      </p:sp>
      <p:sp>
        <p:nvSpPr>
          <p:cNvPr id="35" name="SK-10-text-34"/>
          <p:cNvSpPr/>
          <p:nvPr/>
        </p:nvSpPr>
        <p:spPr>
          <a:xfrm>
            <a:off x="8095357" y="4690765"/>
            <a:ext cx="409664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3E50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Sistemas operativos distintos</a:t>
            </a:r>
            <a:endParaRPr lang="en-US" sz="1350" dirty="0"/>
          </a:p>
        </p:txBody>
      </p:sp>
      <p:sp>
        <p:nvSpPr>
          <p:cNvPr id="36" name="SK-10-text-35"/>
          <p:cNvSpPr/>
          <p:nvPr/>
        </p:nvSpPr>
        <p:spPr>
          <a:xfrm>
            <a:off x="3168848" y="5458867"/>
            <a:ext cx="584180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dirty="0">
                <a:solidFill>
                  <a:srgbClr val="2C3E50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El middleware oculta parte de la complejidad de la red</a:t>
            </a:r>
            <a:endParaRPr lang="en-US" sz="1950" dirty="0"/>
          </a:p>
        </p:txBody>
      </p:sp>
      <p:sp>
        <p:nvSpPr>
          <p:cNvPr id="37" name="SK-10-text-36"/>
          <p:cNvSpPr/>
          <p:nvPr/>
        </p:nvSpPr>
        <p:spPr>
          <a:xfrm>
            <a:off x="2743200" y="6110436"/>
            <a:ext cx="94488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C3E50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¿Qué problema resuelve una capa intermedia entre aplicaciones incompatibles?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1045</Words>
  <Application>Microsoft Macintosh PowerPoint</Application>
  <PresentationFormat>Panorámica</PresentationFormat>
  <Paragraphs>241</Paragraphs>
  <Slides>15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Montserrat</vt:lpstr>
      <vt:lpstr>Roboto Medium</vt:lpstr>
      <vt:lpstr>Roboto Black</vt:lpstr>
      <vt:lpstr>Open Sans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Pablo Márquez</cp:lastModifiedBy>
  <cp:revision>3</cp:revision>
  <dcterms:created xsi:type="dcterms:W3CDTF">2026-07-27T01:16:25Z</dcterms:created>
  <dcterms:modified xsi:type="dcterms:W3CDTF">2026-07-27T11:01:23Z</dcterms:modified>
</cp:coreProperties>
</file>