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78" r:id="rId2"/>
    <p:sldId id="279" r:id="rId3"/>
    <p:sldId id="280" r:id="rId4"/>
    <p:sldId id="269" r:id="rId5"/>
    <p:sldId id="268" r:id="rId6"/>
    <p:sldId id="276" r:id="rId7"/>
    <p:sldId id="277" r:id="rId8"/>
    <p:sldId id="281" r:id="rId9"/>
    <p:sldId id="260" r:id="rId10"/>
    <p:sldId id="256" r:id="rId11"/>
    <p:sldId id="258" r:id="rId12"/>
    <p:sldId id="257" r:id="rId13"/>
    <p:sldId id="282" r:id="rId14"/>
    <p:sldId id="259" r:id="rId15"/>
    <p:sldId id="267" r:id="rId1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36"/>
    <p:restoredTop sz="94689"/>
  </p:normalViewPr>
  <p:slideViewPr>
    <p:cSldViewPr snapToGrid="0">
      <p:cViewPr varScale="1">
        <p:scale>
          <a:sx n="143" d="100"/>
          <a:sy n="143" d="100"/>
        </p:scale>
        <p:origin x="4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502DC3-2471-E748-B2B6-6ED51FFC60C6}" type="datetimeFigureOut">
              <a:rPr lang="es-CO" smtClean="0"/>
              <a:t>3/02/26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0606F-377B-4247-B754-20A3ABEEAB9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44292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2952F1-F0A0-984C-8A3A-31FF46B67CC7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52957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2C0742-BB9C-C69E-787B-2327C3467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2961000-5F60-2424-BD7D-046B22F3DC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E7CED-9237-AF02-731F-AA3A34180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583A-AF9E-A645-B563-9819DFCAB9D7}" type="datetimeFigureOut">
              <a:rPr lang="es-CO" smtClean="0"/>
              <a:t>3/02/26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AFAE35A-9C67-B75D-999B-8574925CE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171271-E469-7A6E-D357-73D187D30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D500C-9D8C-554C-8448-29A39BDFC19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47889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723141-319D-7538-9872-57B28C246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6BA51C2-45A7-0B66-28D7-98D2A21005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62092A-0A45-7246-98A2-956CF88B7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583A-AF9E-A645-B563-9819DFCAB9D7}" type="datetimeFigureOut">
              <a:rPr lang="es-CO" smtClean="0"/>
              <a:t>3/02/26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50CACB-166D-150B-D32D-9C9C697C8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86E7C3-0AEB-8765-BE4B-9DFFAE389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D500C-9D8C-554C-8448-29A39BDFC19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07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64D6EF7-4D14-5566-9BEC-AAB8C4B5D0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77D8802-DE10-D825-C3CF-A124F973EE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FAE8B-A4BC-739B-4C0D-7839B81F8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583A-AF9E-A645-B563-9819DFCAB9D7}" type="datetimeFigureOut">
              <a:rPr lang="es-CO" smtClean="0"/>
              <a:t>3/02/26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8F4AA9-BED4-4234-0158-448224C17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2301E1-18CE-347D-400F-4ABC52DF8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D500C-9D8C-554C-8448-29A39BDFC19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9445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0BD916-23A8-9341-3B44-0D6C2FC61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761EB1-7D48-294E-B07F-B2B806D7D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F4E5785-DAB1-D39F-D9CD-58EDC624B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583A-AF9E-A645-B563-9819DFCAB9D7}" type="datetimeFigureOut">
              <a:rPr lang="es-CO" smtClean="0"/>
              <a:t>3/02/26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171DCF-FFF6-2BC0-FDD3-40068F2EA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18796B-5573-1856-0D12-F270213A6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D500C-9D8C-554C-8448-29A39BDFC19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9081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0C92C9-B52F-CFE4-E9B7-AD4A6CD73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F13DE8C-9F37-41EA-BE2F-90FDBC516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79BB15-DF91-5AB3-E946-D007DD2BD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583A-AF9E-A645-B563-9819DFCAB9D7}" type="datetimeFigureOut">
              <a:rPr lang="es-CO" smtClean="0"/>
              <a:t>3/02/26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4DCEE34-C5D5-8AAC-E598-F94D4BB9D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D04202-4600-F39B-CA08-4E95D7E68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D500C-9D8C-554C-8448-29A39BDFC19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2023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503453-24FE-473F-F8B4-E18CE2D39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DAF432-35F8-3754-DE19-E67E010087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0FEA90B-5A7F-4D56-E1B4-2D026BACDC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73ABA2-3E0A-E8A3-54E8-C332AD454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583A-AF9E-A645-B563-9819DFCAB9D7}" type="datetimeFigureOut">
              <a:rPr lang="es-CO" smtClean="0"/>
              <a:t>3/02/26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A1EAE31-215D-64D6-EDA5-07BBFDB7D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E7E0989-BEA7-9E11-DF50-631880A31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D500C-9D8C-554C-8448-29A39BDFC19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48599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0BEB5B-7919-3DEF-15B6-683D89534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B0B264-1A7F-2E85-23B9-71D1FF26A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8475D56-32A0-B00D-B985-060FF2D440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D68FA0-51BD-F1EF-9E32-FBA25E75EE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01CBD17-BE7C-7B73-EB34-8961D6C8C0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A2F0D36-B9DE-F5E1-E663-5C4B25B2F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583A-AF9E-A645-B563-9819DFCAB9D7}" type="datetimeFigureOut">
              <a:rPr lang="es-CO" smtClean="0"/>
              <a:t>3/02/26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A688238-E330-D57A-6A9A-F0836A4F6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2573E5F-DA65-BD8C-7252-640C2DBFC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D500C-9D8C-554C-8448-29A39BDFC19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7064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4D11EB-38C6-9E67-F315-06354E9E7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151F56A-8BCE-FD20-6C21-564F270B7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583A-AF9E-A645-B563-9819DFCAB9D7}" type="datetimeFigureOut">
              <a:rPr lang="es-CO" smtClean="0"/>
              <a:t>3/02/26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B9E0961-43A7-E736-9598-5393E0C23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3C889D-D20D-5016-045D-14869B3A1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D500C-9D8C-554C-8448-29A39BDFC19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5222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1072B9C-0D2A-57E6-0085-2AF30A19D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583A-AF9E-A645-B563-9819DFCAB9D7}" type="datetimeFigureOut">
              <a:rPr lang="es-CO" smtClean="0"/>
              <a:t>3/02/26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A28695D-415A-B3E3-76CD-5AB084078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35BA8D1-1666-ABA0-AA62-27A6646FF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D500C-9D8C-554C-8448-29A39BDFC19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9196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3164F3-3F6D-50AD-B329-2D82F7504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C3F6C6-BE5A-280B-C1B0-17B47CDC8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95EE6B8-9AEE-FDEE-FEB5-5C42E2B52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9E3B418-757E-3D4F-D06A-EA6AC987B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583A-AF9E-A645-B563-9819DFCAB9D7}" type="datetimeFigureOut">
              <a:rPr lang="es-CO" smtClean="0"/>
              <a:t>3/02/26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8E8000-184C-C86A-2E84-93A4FE62F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1686C7-C009-34A0-37BB-5EE9686F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D500C-9D8C-554C-8448-29A39BDFC19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9434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AFA71D-4880-EB84-BFEF-14C30F2BE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27C0D56-25E0-935A-0360-5670310A54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E7ECC17-8C4A-EE24-925D-3CFD5C91D9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5D741C0-AE44-37FF-BD97-FA2B406BA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583A-AF9E-A645-B563-9819DFCAB9D7}" type="datetimeFigureOut">
              <a:rPr lang="es-CO" smtClean="0"/>
              <a:t>3/02/26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93FB5C-6BA1-FA97-47DC-D2B30A1C3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491310C-7D5A-BA35-9ED6-34E318405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D500C-9D8C-554C-8448-29A39BDFC19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86518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60F2DA4-3CB4-DD94-238E-6E7C821C0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6FF865-7255-5E7D-C2A3-1AFD1D059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09C6D6-894B-769A-5C64-87579DBF74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41583A-AF9E-A645-B563-9819DFCAB9D7}" type="datetimeFigureOut">
              <a:rPr lang="es-CO" smtClean="0"/>
              <a:t>3/02/26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84B41C-26AC-026C-D6D9-C7E2AAD49A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938586-99BE-5176-946E-1945407CD6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ED500C-9D8C-554C-8448-29A39BDFC19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8656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63E729-53D3-0B08-C676-DF08875AA6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O" dirty="0"/>
              <a:t>DESPLIEGUE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EE901B7-ACA2-485F-98B7-9F61FC10BA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74476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63E729-53D3-0B08-C676-DF08875AA6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O" dirty="0"/>
              <a:t>THYMELEAF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EE901B7-ACA2-485F-98B7-9F61FC10BA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60861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50711B4-6191-1A4C-89EF-08368C6FB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650" y="2427758"/>
            <a:ext cx="3859331" cy="200248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E4935DE4-D13A-581B-1B63-B215DF689EF9}"/>
              </a:ext>
            </a:extLst>
          </p:cNvPr>
          <p:cNvSpPr txBox="1"/>
          <p:nvPr/>
        </p:nvSpPr>
        <p:spPr>
          <a:xfrm>
            <a:off x="2199643" y="1618735"/>
            <a:ext cx="1923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Páginas estáticas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4733F5B-42FF-3A3C-5FB9-504639168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76" y="2188307"/>
            <a:ext cx="4291875" cy="248138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D4258A94-F1EE-3E6E-C6DF-97A700129785}"/>
              </a:ext>
            </a:extLst>
          </p:cNvPr>
          <p:cNvSpPr txBox="1"/>
          <p:nvPr/>
        </p:nvSpPr>
        <p:spPr>
          <a:xfrm>
            <a:off x="7515117" y="1633840"/>
            <a:ext cx="2051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Páginas dinámicas</a:t>
            </a:r>
          </a:p>
        </p:txBody>
      </p:sp>
    </p:spTree>
    <p:extLst>
      <p:ext uri="{BB962C8B-B14F-4D97-AF65-F5344CB8AC3E}">
        <p14:creationId xmlns:p14="http://schemas.microsoft.com/office/powerpoint/2010/main" val="413717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91FCC6-0D61-8D8B-8C27-645C86025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2390"/>
            <a:ext cx="10515600" cy="1325563"/>
          </a:xfrm>
        </p:spPr>
        <p:txBody>
          <a:bodyPr/>
          <a:lstStyle/>
          <a:p>
            <a:r>
              <a:rPr lang="es-CO" dirty="0" err="1"/>
              <a:t>Thymeleaf</a:t>
            </a:r>
            <a:r>
              <a:rPr lang="es-CO" dirty="0"/>
              <a:t>: ¿Qué es?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FE12A78-1A08-BCA2-8EEB-BA5DEE20F0AE}"/>
              </a:ext>
            </a:extLst>
          </p:cNvPr>
          <p:cNvSpPr txBox="1"/>
          <p:nvPr/>
        </p:nvSpPr>
        <p:spPr>
          <a:xfrm>
            <a:off x="838200" y="2690336"/>
            <a:ext cx="661363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 err="1"/>
              <a:t>Thymeleaf</a:t>
            </a:r>
            <a:r>
              <a:rPr lang="es-CO" dirty="0"/>
              <a:t> es un </a:t>
            </a:r>
            <a:r>
              <a:rPr lang="es-CO" b="1" dirty="0"/>
              <a:t>motor de plantillas</a:t>
            </a:r>
            <a:r>
              <a:rPr lang="es-CO" dirty="0"/>
              <a:t> moderno y versátil que se integra fácilmente con aplicaciones web </a:t>
            </a:r>
            <a:r>
              <a:rPr lang="es-CO" b="1" dirty="0"/>
              <a:t>Java</a:t>
            </a:r>
            <a:r>
              <a:rPr lang="es-CO" dirty="0"/>
              <a:t>. Permite generar HTML, XML y otros formatos de documentos utilizando plantillas que pueden ser procesadas tanto en el servidor como en el cliente.</a:t>
            </a:r>
          </a:p>
        </p:txBody>
      </p:sp>
    </p:spTree>
    <p:extLst>
      <p:ext uri="{BB962C8B-B14F-4D97-AF65-F5344CB8AC3E}">
        <p14:creationId xmlns:p14="http://schemas.microsoft.com/office/powerpoint/2010/main" val="1305844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148DE6-E7E0-5897-2225-FEEED92A4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err="1"/>
              <a:t>Thymeleaf</a:t>
            </a:r>
            <a:r>
              <a:rPr lang="es-CO" dirty="0"/>
              <a:t>: ¿Qué es?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58A2506-538E-BEED-633A-7E264B7E8845}"/>
              </a:ext>
            </a:extLst>
          </p:cNvPr>
          <p:cNvSpPr txBox="1"/>
          <p:nvPr/>
        </p:nvSpPr>
        <p:spPr>
          <a:xfrm>
            <a:off x="1038448" y="1973094"/>
            <a:ext cx="676084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CO" dirty="0" err="1"/>
              <a:t>Thymeleaf</a:t>
            </a:r>
            <a:r>
              <a:rPr lang="es-CO" dirty="0"/>
              <a:t> se usa para construir aplicaciones </a:t>
            </a:r>
            <a:r>
              <a:rPr lang="es-CO" b="1" dirty="0"/>
              <a:t>web server-</a:t>
            </a:r>
            <a:r>
              <a:rPr lang="es-CO" b="1" dirty="0" err="1"/>
              <a:t>side</a:t>
            </a:r>
            <a:r>
              <a:rPr lang="es-CO" b="1" dirty="0"/>
              <a:t> </a:t>
            </a:r>
            <a:r>
              <a:rPr lang="es-CO" b="1" dirty="0" err="1"/>
              <a:t>rendering</a:t>
            </a:r>
            <a:r>
              <a:rPr lang="es-CO" b="1" dirty="0"/>
              <a:t> (SSR)</a:t>
            </a:r>
            <a:r>
              <a:rPr lang="es-CO" dirty="0"/>
              <a:t>, especialmente bajo el patrón MVC (Modelo–Vista–Controlador).</a:t>
            </a:r>
          </a:p>
          <a:p>
            <a:pPr algn="l"/>
            <a:r>
              <a:rPr lang="es-CO" dirty="0"/>
              <a:t>Casos típicos: </a:t>
            </a:r>
          </a:p>
          <a:p>
            <a:pPr algn="l"/>
            <a:r>
              <a:rPr lang="es-CO" dirty="0"/>
              <a:t>- Páginas dinámicas: mostrar información del usuario, catálogos, tablas, reportes. - Listados y tablas: iterar colecciones (</a:t>
            </a:r>
            <a:r>
              <a:rPr lang="es-CO" dirty="0" err="1"/>
              <a:t>th:each</a:t>
            </a:r>
            <a:r>
              <a:rPr lang="es-CO" dirty="0"/>
              <a:t>) para renderizar filas. </a:t>
            </a:r>
          </a:p>
          <a:p>
            <a:pPr algn="l"/>
            <a:r>
              <a:rPr lang="es-CO" dirty="0"/>
              <a:t>- Condicionales de UI: mostrar/ocultar secciones (</a:t>
            </a:r>
            <a:r>
              <a:rPr lang="es-CO" dirty="0" err="1"/>
              <a:t>th:if</a:t>
            </a:r>
            <a:r>
              <a:rPr lang="es-CO" dirty="0"/>
              <a:t>, </a:t>
            </a:r>
            <a:r>
              <a:rPr lang="es-CO" dirty="0" err="1"/>
              <a:t>th:unless</a:t>
            </a:r>
            <a:r>
              <a:rPr lang="es-CO" dirty="0"/>
              <a:t>). - Formularios: enlazar inputs a objetos (</a:t>
            </a:r>
            <a:r>
              <a:rPr lang="es-CO" dirty="0" err="1"/>
              <a:t>th:field</a:t>
            </a:r>
            <a:r>
              <a:rPr lang="es-CO" dirty="0"/>
              <a:t>) y mostrar validaciones/errores. </a:t>
            </a:r>
          </a:p>
          <a:p>
            <a:pPr algn="l"/>
            <a:r>
              <a:rPr lang="es-CO" dirty="0"/>
              <a:t>- Reutilización de UI: </a:t>
            </a:r>
            <a:r>
              <a:rPr lang="es-CO" dirty="0" err="1"/>
              <a:t>layouts</a:t>
            </a:r>
            <a:r>
              <a:rPr lang="es-CO" dirty="0"/>
              <a:t>, fragmentos y componentes (</a:t>
            </a:r>
            <a:r>
              <a:rPr lang="es-CO" dirty="0" err="1"/>
              <a:t>headers</a:t>
            </a:r>
            <a:r>
              <a:rPr lang="es-CO" dirty="0"/>
              <a:t>, menús, </a:t>
            </a:r>
            <a:r>
              <a:rPr lang="es-CO" dirty="0" err="1"/>
              <a:t>footers</a:t>
            </a:r>
            <a:r>
              <a:rPr lang="es-CO" dirty="0"/>
              <a:t>). </a:t>
            </a:r>
          </a:p>
          <a:p>
            <a:pPr algn="l"/>
            <a:r>
              <a:rPr lang="es-CO" dirty="0"/>
              <a:t>- Integración con seguridad e i18n: roles/permisos, mensajes traducibles.</a:t>
            </a:r>
          </a:p>
        </p:txBody>
      </p:sp>
    </p:spTree>
    <p:extLst>
      <p:ext uri="{BB962C8B-B14F-4D97-AF65-F5344CB8AC3E}">
        <p14:creationId xmlns:p14="http://schemas.microsoft.com/office/powerpoint/2010/main" val="196918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A175371-FDC2-6BB2-DC28-073D9347D0B1}"/>
              </a:ext>
            </a:extLst>
          </p:cNvPr>
          <p:cNvSpPr txBox="1">
            <a:spLocks/>
          </p:cNvSpPr>
          <p:nvPr/>
        </p:nvSpPr>
        <p:spPr>
          <a:xfrm>
            <a:off x="838200" y="5909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 err="1"/>
              <a:t>Thymeleaf</a:t>
            </a:r>
            <a:r>
              <a:rPr lang="es-CO" dirty="0"/>
              <a:t>: ¿Por qué?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45C26C1-DA07-A603-5DCB-1252530CB6F3}"/>
              </a:ext>
            </a:extLst>
          </p:cNvPr>
          <p:cNvSpPr txBox="1"/>
          <p:nvPr/>
        </p:nvSpPr>
        <p:spPr>
          <a:xfrm>
            <a:off x="911772" y="1916518"/>
            <a:ext cx="688690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b="1" dirty="0"/>
              <a:t>Generación de Vistas Dinámicas</a:t>
            </a:r>
            <a:r>
              <a:rPr lang="es-CO" dirty="0"/>
              <a:t>: </a:t>
            </a:r>
            <a:r>
              <a:rPr lang="es-CO" dirty="0" err="1"/>
              <a:t>Thymeleaf</a:t>
            </a:r>
            <a:r>
              <a:rPr lang="es-CO" dirty="0"/>
              <a:t> se utiliza para generar </a:t>
            </a:r>
            <a:r>
              <a:rPr lang="es-CO" b="1" dirty="0"/>
              <a:t>contenido dinámico </a:t>
            </a:r>
            <a:r>
              <a:rPr lang="es-CO" dirty="0"/>
              <a:t>en aplicaciones web. Permite </a:t>
            </a:r>
            <a:r>
              <a:rPr lang="es-CO" b="1" dirty="0"/>
              <a:t>inyectar datos desde el </a:t>
            </a:r>
            <a:r>
              <a:rPr lang="es-CO" b="1" dirty="0" err="1"/>
              <a:t>backend</a:t>
            </a:r>
            <a:r>
              <a:rPr lang="es-CO" b="1" dirty="0"/>
              <a:t> en plantillas HTML</a:t>
            </a:r>
            <a:r>
              <a:rPr lang="es-CO" dirty="0"/>
              <a:t>, creando páginas web dinámicas.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b="1" dirty="0"/>
              <a:t>Integración con Spring</a:t>
            </a:r>
            <a:r>
              <a:rPr lang="es-CO" dirty="0"/>
              <a:t>: </a:t>
            </a:r>
            <a:r>
              <a:rPr lang="es-CO" dirty="0" err="1"/>
              <a:t>Thymeleaf</a:t>
            </a:r>
            <a:r>
              <a:rPr lang="es-CO" dirty="0"/>
              <a:t> se integra perfectamente con el </a:t>
            </a:r>
            <a:r>
              <a:rPr lang="es-CO" dirty="0" err="1"/>
              <a:t>framework</a:t>
            </a:r>
            <a:r>
              <a:rPr lang="es-CO" dirty="0"/>
              <a:t> Spring, lo que facilita la construcción de aplicaciones web completas. Se puede utilizar junto con Spring MVC para manejar la presentación de datos de manera eficiente.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b="1" dirty="0"/>
              <a:t>Facilidad de Uso</a:t>
            </a:r>
            <a:r>
              <a:rPr lang="es-CO" dirty="0"/>
              <a:t>: </a:t>
            </a:r>
            <a:r>
              <a:rPr lang="es-CO" dirty="0" err="1"/>
              <a:t>Thymeleaf</a:t>
            </a:r>
            <a:r>
              <a:rPr lang="es-CO" dirty="0"/>
              <a:t> permite a los desarrolladores trabajar con plantillas HTML que se parecen mucho al HTML estático, facilitando la colaboración entre desarrolladores </a:t>
            </a:r>
            <a:r>
              <a:rPr lang="es-CO" dirty="0" err="1"/>
              <a:t>backend</a:t>
            </a:r>
            <a:r>
              <a:rPr lang="es-CO" dirty="0"/>
              <a:t> y diseñadores </a:t>
            </a:r>
            <a:r>
              <a:rPr lang="es-CO" dirty="0" err="1"/>
              <a:t>frontend</a:t>
            </a:r>
            <a:r>
              <a:rPr lang="es-C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8244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A83421-F5BD-AA47-802A-023A9AB53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err="1"/>
              <a:t>Thymeleaf</a:t>
            </a:r>
            <a:r>
              <a:rPr lang="es-CO" dirty="0"/>
              <a:t>: Como funciona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4BC55FE-6B35-4148-9F99-66851E479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700" y="2123965"/>
            <a:ext cx="7594600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437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A7FB21-DA14-16BE-4FD7-B78CD34D0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Despliegues: Despliegue en un servidor</a:t>
            </a:r>
          </a:p>
        </p:txBody>
      </p:sp>
      <p:pic>
        <p:nvPicPr>
          <p:cNvPr id="1026" name="Picture 2" descr="La nueva versión de Apache server deja expuestos a mas de 112.000  servidores - Una Al Día">
            <a:extLst>
              <a:ext uri="{FF2B5EF4-FFF2-40B4-BE49-F238E27FC236}">
                <a16:creationId xmlns:a16="http://schemas.microsoft.com/office/drawing/2014/main" id="{6040A950-0268-5F01-937C-1B00A5112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19" y="1755951"/>
            <a:ext cx="5011026" cy="334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CAF8665-9D45-B968-E1A8-89E8750E25DA}"/>
              </a:ext>
            </a:extLst>
          </p:cNvPr>
          <p:cNvSpPr txBox="1"/>
          <p:nvPr/>
        </p:nvSpPr>
        <p:spPr>
          <a:xfrm>
            <a:off x="5935937" y="2828835"/>
            <a:ext cx="48860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s-CO" dirty="0"/>
              <a:t>Instalar APACHE2 o NGINX</a:t>
            </a:r>
          </a:p>
          <a:p>
            <a:pPr marL="342900" indent="-342900">
              <a:buAutoNum type="arabicPeriod"/>
            </a:pPr>
            <a:r>
              <a:rPr lang="es-CO" dirty="0"/>
              <a:t>Se insertan los archivos a la carpeta publica</a:t>
            </a:r>
          </a:p>
          <a:p>
            <a:pPr marL="342900" indent="-342900">
              <a:buAutoNum type="arabicPeriod"/>
            </a:pPr>
            <a:r>
              <a:rPr lang="es-CO" dirty="0"/>
              <a:t>Entrar por el browser </a:t>
            </a:r>
          </a:p>
        </p:txBody>
      </p:sp>
    </p:spTree>
    <p:extLst>
      <p:ext uri="{BB962C8B-B14F-4D97-AF65-F5344CB8AC3E}">
        <p14:creationId xmlns:p14="http://schemas.microsoft.com/office/powerpoint/2010/main" val="1534021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605CD5-13DE-0E4F-AF7A-BE33FAF3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DEVOPS: DOCKER, JENKINS, GIT Y K8S</a:t>
            </a:r>
          </a:p>
        </p:txBody>
      </p:sp>
      <p:pic>
        <p:nvPicPr>
          <p:cNvPr id="1026" name="Picture 2" descr="DevOps: La Evolución de IT para la entrega continua - Genius IT Training">
            <a:extLst>
              <a:ext uri="{FF2B5EF4-FFF2-40B4-BE49-F238E27FC236}">
                <a16:creationId xmlns:a16="http://schemas.microsoft.com/office/drawing/2014/main" id="{C86CD0ED-DBBB-40E9-87D8-F553EE9E8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570" y="1893079"/>
            <a:ext cx="7530860" cy="3996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233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BADEC5-37A9-A093-E5C2-7C5AFEEF2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Herramientas</a:t>
            </a:r>
          </a:p>
        </p:txBody>
      </p:sp>
      <p:pic>
        <p:nvPicPr>
          <p:cNvPr id="4" name="Picture 2" descr="Unshallowing a Git repository - DEV Community">
            <a:extLst>
              <a:ext uri="{FF2B5EF4-FFF2-40B4-BE49-F238E27FC236}">
                <a16:creationId xmlns:a16="http://schemas.microsoft.com/office/drawing/2014/main" id="{B6125883-D0AD-BF62-24AF-DE220C8CC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261" y="2152507"/>
            <a:ext cx="2133600" cy="89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ocker Logo, symbol, meaning, history, PNG, brand">
            <a:extLst>
              <a:ext uri="{FF2B5EF4-FFF2-40B4-BE49-F238E27FC236}">
                <a16:creationId xmlns:a16="http://schemas.microsoft.com/office/drawing/2014/main" id="{987E19F7-5261-8B34-E95D-7C4E996D5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90688"/>
            <a:ext cx="2226794" cy="125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kubernetes- La magia de K8S, en un breve resumen ‍">
            <a:extLst>
              <a:ext uri="{FF2B5EF4-FFF2-40B4-BE49-F238E27FC236}">
                <a16:creationId xmlns:a16="http://schemas.microsoft.com/office/drawing/2014/main" id="{F5CFCA12-781C-FCF2-63FD-67303D7E7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210" y="3714350"/>
            <a:ext cx="3452737" cy="175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1ABAC02-A10A-C7B9-A585-6CAC885027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048" y="3714350"/>
            <a:ext cx="2054284" cy="205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86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D2A063-4230-F9DF-D917-8F3159520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Proceso de despliegue</a:t>
            </a:r>
          </a:p>
        </p:txBody>
      </p:sp>
      <p:pic>
        <p:nvPicPr>
          <p:cNvPr id="2050" name="Picture 2" descr="Unshallowing a Git repository - DEV Community">
            <a:extLst>
              <a:ext uri="{FF2B5EF4-FFF2-40B4-BE49-F238E27FC236}">
                <a16:creationId xmlns:a16="http://schemas.microsoft.com/office/drawing/2014/main" id="{A3463302-D123-BA8C-B95D-F5DE1305E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945" y="3095434"/>
            <a:ext cx="1948873" cy="81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438EB023-2B63-8D13-0688-23CA90CBB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1814797"/>
            <a:ext cx="1166091" cy="116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E430608F-D21D-954F-9777-64CD84369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3042225"/>
            <a:ext cx="1166091" cy="116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2BBE33-8AFA-3EE3-3463-DAAB2E9DA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4208316"/>
            <a:ext cx="1166091" cy="116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Docker Logo, symbol, meaning, history, PNG, brand">
            <a:extLst>
              <a:ext uri="{FF2B5EF4-FFF2-40B4-BE49-F238E27FC236}">
                <a16:creationId xmlns:a16="http://schemas.microsoft.com/office/drawing/2014/main" id="{DB60FF46-99AB-DC19-6A48-BA865C67D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272" y="2802463"/>
            <a:ext cx="2226794" cy="125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kubernetes- La magia de K8S, en un breve resumen ‍">
            <a:extLst>
              <a:ext uri="{FF2B5EF4-FFF2-40B4-BE49-F238E27FC236}">
                <a16:creationId xmlns:a16="http://schemas.microsoft.com/office/drawing/2014/main" id="{88A83F46-2C64-B851-186C-BEF4C3F5C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8648" y="2964473"/>
            <a:ext cx="1817901" cy="92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lecha derecha 7">
            <a:extLst>
              <a:ext uri="{FF2B5EF4-FFF2-40B4-BE49-F238E27FC236}">
                <a16:creationId xmlns:a16="http://schemas.microsoft.com/office/drawing/2014/main" id="{522A86F9-D81D-2337-1C12-AE3F75D11184}"/>
              </a:ext>
            </a:extLst>
          </p:cNvPr>
          <p:cNvSpPr/>
          <p:nvPr/>
        </p:nvSpPr>
        <p:spPr>
          <a:xfrm rot="2320787">
            <a:off x="2311340" y="2452342"/>
            <a:ext cx="488855" cy="2216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Flecha derecha 8">
            <a:extLst>
              <a:ext uri="{FF2B5EF4-FFF2-40B4-BE49-F238E27FC236}">
                <a16:creationId xmlns:a16="http://schemas.microsoft.com/office/drawing/2014/main" id="{7D0A4E9D-BDB0-616E-692A-0FF538AE51EE}"/>
              </a:ext>
            </a:extLst>
          </p:cNvPr>
          <p:cNvSpPr/>
          <p:nvPr/>
        </p:nvSpPr>
        <p:spPr>
          <a:xfrm rot="19793542">
            <a:off x="2140468" y="4544378"/>
            <a:ext cx="488855" cy="2216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Flecha derecha 9">
            <a:extLst>
              <a:ext uri="{FF2B5EF4-FFF2-40B4-BE49-F238E27FC236}">
                <a16:creationId xmlns:a16="http://schemas.microsoft.com/office/drawing/2014/main" id="{FF018B7F-51EB-F323-3EBF-0416D0869CD8}"/>
              </a:ext>
            </a:extLst>
          </p:cNvPr>
          <p:cNvSpPr/>
          <p:nvPr/>
        </p:nvSpPr>
        <p:spPr>
          <a:xfrm>
            <a:off x="2384895" y="3376295"/>
            <a:ext cx="488855" cy="2216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Flecha derecha 10">
            <a:extLst>
              <a:ext uri="{FF2B5EF4-FFF2-40B4-BE49-F238E27FC236}">
                <a16:creationId xmlns:a16="http://schemas.microsoft.com/office/drawing/2014/main" id="{827E8BDD-AFF0-2AA9-2D8E-9F290EFFED61}"/>
              </a:ext>
            </a:extLst>
          </p:cNvPr>
          <p:cNvSpPr/>
          <p:nvPr/>
        </p:nvSpPr>
        <p:spPr>
          <a:xfrm>
            <a:off x="5227497" y="3428749"/>
            <a:ext cx="488855" cy="2216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Flecha derecha 11">
            <a:extLst>
              <a:ext uri="{FF2B5EF4-FFF2-40B4-BE49-F238E27FC236}">
                <a16:creationId xmlns:a16="http://schemas.microsoft.com/office/drawing/2014/main" id="{3B7AF135-E060-E794-7B04-260DBD9A177A}"/>
              </a:ext>
            </a:extLst>
          </p:cNvPr>
          <p:cNvSpPr/>
          <p:nvPr/>
        </p:nvSpPr>
        <p:spPr>
          <a:xfrm>
            <a:off x="8427897" y="3393911"/>
            <a:ext cx="488855" cy="2216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7AA13ED-B075-FCFD-B84A-FFE9B63C0E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210" y="4291666"/>
            <a:ext cx="2054284" cy="205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29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63E729-53D3-0B08-C676-DF08875AA6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O" dirty="0"/>
              <a:t>GIT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EE901B7-ACA2-485F-98B7-9F61FC10BA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3964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1504331-F46C-ABC6-E79C-E570517C2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838200"/>
            <a:ext cx="7772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14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63E729-53D3-0B08-C676-DF08875AA6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O" dirty="0"/>
              <a:t>DOCKER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EE901B7-ACA2-485F-98B7-9F61FC10BA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77323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B6AF99-509D-DD99-B6D8-D72A1BA08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234"/>
            <a:ext cx="10515600" cy="1325563"/>
          </a:xfrm>
        </p:spPr>
        <p:txBody>
          <a:bodyPr/>
          <a:lstStyle/>
          <a:p>
            <a:r>
              <a:rPr lang="es-CO" dirty="0"/>
              <a:t>DOCKER</a:t>
            </a:r>
          </a:p>
        </p:txBody>
      </p:sp>
      <p:pic>
        <p:nvPicPr>
          <p:cNvPr id="2052" name="Picture 4" descr="Docker y microservicios - Blog de hiberus">
            <a:extLst>
              <a:ext uri="{FF2B5EF4-FFF2-40B4-BE49-F238E27FC236}">
                <a16:creationId xmlns:a16="http://schemas.microsoft.com/office/drawing/2014/main" id="{BEBBE35D-83E9-E0B4-3133-E91F4AFBA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549" y="1087533"/>
            <a:ext cx="8323112" cy="2162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580F1F5-837E-196D-2C17-0ECE452A6C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17" t="24517" r="2006"/>
          <a:stretch/>
        </p:blipFill>
        <p:spPr>
          <a:xfrm>
            <a:off x="4254056" y="4067091"/>
            <a:ext cx="7389845" cy="1114802"/>
          </a:xfrm>
          <a:prstGeom prst="rect">
            <a:avLst/>
          </a:prstGeom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D5332A81-CD40-875C-11CF-F602E8CDD3F7}"/>
              </a:ext>
            </a:extLst>
          </p:cNvPr>
          <p:cNvCxnSpPr>
            <a:cxnSpLocks/>
          </p:cNvCxnSpPr>
          <p:nvPr/>
        </p:nvCxnSpPr>
        <p:spPr>
          <a:xfrm>
            <a:off x="2210652" y="3179886"/>
            <a:ext cx="3519" cy="6647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CAFF5638-5AB7-DD25-47EA-FDDFE7961D97}"/>
              </a:ext>
            </a:extLst>
          </p:cNvPr>
          <p:cNvCxnSpPr>
            <a:cxnSpLocks/>
          </p:cNvCxnSpPr>
          <p:nvPr/>
        </p:nvCxnSpPr>
        <p:spPr>
          <a:xfrm>
            <a:off x="5917721" y="3179886"/>
            <a:ext cx="0" cy="8872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ángulo 14">
            <a:extLst>
              <a:ext uri="{FF2B5EF4-FFF2-40B4-BE49-F238E27FC236}">
                <a16:creationId xmlns:a16="http://schemas.microsoft.com/office/drawing/2014/main" id="{7D4D3F29-E20E-13B9-C798-485ECF65C988}"/>
              </a:ext>
            </a:extLst>
          </p:cNvPr>
          <p:cNvSpPr/>
          <p:nvPr/>
        </p:nvSpPr>
        <p:spPr>
          <a:xfrm>
            <a:off x="8057072" y="4067091"/>
            <a:ext cx="483079" cy="29787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626CD5EC-7C9D-EB86-C318-7A6C749BB218}"/>
              </a:ext>
            </a:extLst>
          </p:cNvPr>
          <p:cNvSpPr/>
          <p:nvPr/>
        </p:nvSpPr>
        <p:spPr>
          <a:xfrm>
            <a:off x="10366076" y="4364966"/>
            <a:ext cx="483079" cy="29787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D16F0E9-D330-CC9A-A2F5-3BD34A08EEC6}"/>
              </a:ext>
            </a:extLst>
          </p:cNvPr>
          <p:cNvSpPr/>
          <p:nvPr/>
        </p:nvSpPr>
        <p:spPr>
          <a:xfrm>
            <a:off x="7640129" y="4662841"/>
            <a:ext cx="483079" cy="29787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AF6CFA3-DC0A-43D4-6FBC-A7746DD500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932927"/>
            <a:ext cx="3049944" cy="148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0608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</TotalTime>
  <Words>337</Words>
  <Application>Microsoft Macintosh PowerPoint</Application>
  <PresentationFormat>Panorámica</PresentationFormat>
  <Paragraphs>29</Paragraphs>
  <Slides>15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Tema de Office</vt:lpstr>
      <vt:lpstr>DESPLIEGUE</vt:lpstr>
      <vt:lpstr>Despliegues: Despliegue en un servidor</vt:lpstr>
      <vt:lpstr>DEVOPS: DOCKER, JENKINS, GIT Y K8S</vt:lpstr>
      <vt:lpstr>Herramientas</vt:lpstr>
      <vt:lpstr>Proceso de despliegue</vt:lpstr>
      <vt:lpstr>GIT</vt:lpstr>
      <vt:lpstr>Presentación de PowerPoint</vt:lpstr>
      <vt:lpstr>DOCKER</vt:lpstr>
      <vt:lpstr>DOCKER</vt:lpstr>
      <vt:lpstr>THYMELEAF</vt:lpstr>
      <vt:lpstr>Presentación de PowerPoint</vt:lpstr>
      <vt:lpstr>Thymeleaf: ¿Qué es?</vt:lpstr>
      <vt:lpstr>Thymeleaf: ¿Qué es?</vt:lpstr>
      <vt:lpstr>Presentación de PowerPoint</vt:lpstr>
      <vt:lpstr>Thymeleaf: Como funciona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THYMELEAF</dc:title>
  <dc:creator>Pablo Andres Marquez Fernandez</dc:creator>
  <cp:lastModifiedBy>Pablo Andres Marquez Fernandez</cp:lastModifiedBy>
  <cp:revision>12</cp:revision>
  <dcterms:created xsi:type="dcterms:W3CDTF">2024-07-25T10:07:41Z</dcterms:created>
  <dcterms:modified xsi:type="dcterms:W3CDTF">2026-02-03T15:31:59Z</dcterms:modified>
</cp:coreProperties>
</file>